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63"/>
  </p:notesMasterIdLst>
  <p:handoutMasterIdLst>
    <p:handoutMasterId r:id="rId64"/>
  </p:handoutMasterIdLst>
  <p:sldIdLst>
    <p:sldId id="817" r:id="rId4"/>
    <p:sldId id="767" r:id="rId5"/>
    <p:sldId id="726" r:id="rId6"/>
    <p:sldId id="727" r:id="rId7"/>
    <p:sldId id="734" r:id="rId8"/>
    <p:sldId id="730" r:id="rId9"/>
    <p:sldId id="729" r:id="rId10"/>
    <p:sldId id="736" r:id="rId11"/>
    <p:sldId id="725" r:id="rId12"/>
    <p:sldId id="740" r:id="rId13"/>
    <p:sldId id="797" r:id="rId14"/>
    <p:sldId id="743" r:id="rId15"/>
    <p:sldId id="744" r:id="rId16"/>
    <p:sldId id="792" r:id="rId17"/>
    <p:sldId id="754" r:id="rId18"/>
    <p:sldId id="793" r:id="rId19"/>
    <p:sldId id="733" r:id="rId20"/>
    <p:sldId id="761" r:id="rId21"/>
    <p:sldId id="735" r:id="rId22"/>
    <p:sldId id="768" r:id="rId23"/>
    <p:sldId id="773" r:id="rId24"/>
    <p:sldId id="799" r:id="rId25"/>
    <p:sldId id="774" r:id="rId26"/>
    <p:sldId id="794" r:id="rId27"/>
    <p:sldId id="801" r:id="rId28"/>
    <p:sldId id="812" r:id="rId29"/>
    <p:sldId id="759" r:id="rId30"/>
    <p:sldId id="764" r:id="rId31"/>
    <p:sldId id="772" r:id="rId32"/>
    <p:sldId id="813" r:id="rId33"/>
    <p:sldId id="814" r:id="rId34"/>
    <p:sldId id="748" r:id="rId35"/>
    <p:sldId id="752" r:id="rId36"/>
    <p:sldId id="750" r:id="rId37"/>
    <p:sldId id="751" r:id="rId38"/>
    <p:sldId id="746" r:id="rId39"/>
    <p:sldId id="760" r:id="rId40"/>
    <p:sldId id="749" r:id="rId41"/>
    <p:sldId id="738" r:id="rId42"/>
    <p:sldId id="770" r:id="rId43"/>
    <p:sldId id="815" r:id="rId44"/>
    <p:sldId id="756" r:id="rId45"/>
    <p:sldId id="610" r:id="rId46"/>
    <p:sldId id="737" r:id="rId47"/>
    <p:sldId id="778" r:id="rId48"/>
    <p:sldId id="786" r:id="rId49"/>
    <p:sldId id="787" r:id="rId50"/>
    <p:sldId id="788" r:id="rId51"/>
    <p:sldId id="780" r:id="rId52"/>
    <p:sldId id="781" r:id="rId53"/>
    <p:sldId id="784" r:id="rId54"/>
    <p:sldId id="782" r:id="rId55"/>
    <p:sldId id="783" r:id="rId56"/>
    <p:sldId id="779" r:id="rId57"/>
    <p:sldId id="785" r:id="rId58"/>
    <p:sldId id="789" r:id="rId59"/>
    <p:sldId id="790" r:id="rId60"/>
    <p:sldId id="816" r:id="rId61"/>
    <p:sldId id="758" r:id="rId62"/>
  </p:sldIdLst>
  <p:sldSz cx="12187238" cy="6859588"/>
  <p:notesSz cx="6858000" cy="9144000"/>
  <p:embeddedFontLst>
    <p:embeddedFont>
      <p:font typeface="Consolas" pitchFamily="49" charset="0"/>
      <p:regular r:id="rId65"/>
      <p:bold r:id="rId66"/>
      <p:italic r:id="rId67"/>
      <p:boldItalic r:id="rId68"/>
    </p:embeddedFont>
    <p:embeddedFont>
      <p:font typeface="Segoe Light" charset="0"/>
      <p:regular r:id="rId69"/>
      <p:italic r:id="rId70"/>
    </p:embeddedFont>
    <p:embeddedFont>
      <p:font typeface="Segoe UI Light" pitchFamily="34" charset="0"/>
      <p:regular r:id="rId71"/>
    </p:embeddedFont>
    <p:embeddedFont>
      <p:font typeface="ＭＳ Ｐゴシック" pitchFamily="34" charset="-128"/>
      <p:regular r:id="rId72"/>
    </p:embeddedFont>
    <p:embeddedFont>
      <p:font typeface="Segoe UI" pitchFamily="34" charset="0"/>
      <p:regular r:id="rId73"/>
      <p:bold r:id="rId74"/>
      <p:italic r:id="rId75"/>
      <p:boldItalic r:id="rId76"/>
    </p:embeddedFont>
  </p:embeddedFontLst>
  <p:defaultText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828"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12386432"/>
        <c:axId val="112387968"/>
      </c:lineChart>
      <c:catAx>
        <c:axId val="112386432"/>
        <c:scaling>
          <c:orientation val="minMax"/>
        </c:scaling>
        <c:delete val="0"/>
        <c:axPos val="b"/>
        <c:majorTickMark val="out"/>
        <c:minorTickMark val="none"/>
        <c:tickLblPos val="nextTo"/>
        <c:crossAx val="112387968"/>
        <c:crosses val="autoZero"/>
        <c:auto val="1"/>
        <c:lblAlgn val="ctr"/>
        <c:lblOffset val="100"/>
        <c:noMultiLvlLbl val="0"/>
      </c:catAx>
      <c:valAx>
        <c:axId val="112387968"/>
        <c:scaling>
          <c:orientation val="minMax"/>
        </c:scaling>
        <c:delete val="1"/>
        <c:axPos val="l"/>
        <c:numFmt formatCode="General" sourceLinked="1"/>
        <c:majorTickMark val="out"/>
        <c:minorTickMark val="none"/>
        <c:tickLblPos val="nextTo"/>
        <c:crossAx val="11238643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400" b="1" dirty="0" smtClean="0">
              <a:solidFill>
                <a:schemeClr val="bg1"/>
              </a:solidFill>
              <a:latin typeface="Segoe UI Light" pitchFamily="34" charset="0"/>
            </a:rPr>
            <a:t>F# 3.0</a:t>
          </a:r>
          <a:endParaRPr lang="en-GB" sz="2400" b="1" dirty="0"/>
        </a:p>
      </dgm:t>
    </dgm:pt>
    <dgm:pt modelId="{8F0E1D64-B50B-493C-A37B-9C82B1DDCE37}" type="parTrans" cxnId="{1C4F44DB-BAAA-4B27-95C6-13DF46D33D2F}">
      <dgm:prSet/>
      <dgm:spPr/>
      <dgm:t>
        <a:bodyPr/>
        <a:lstStyle/>
        <a:p>
          <a:pPr algn="ctr"/>
          <a:endParaRPr lang="en-GB" sz="2400" b="1"/>
        </a:p>
      </dgm:t>
    </dgm:pt>
    <dgm:pt modelId="{1592E9D7-155C-484F-BC48-074F682CB6F3}" type="sibTrans" cxnId="{1C4F44DB-BAAA-4B27-95C6-13DF46D33D2F}">
      <dgm:prSet/>
      <dgm:spPr/>
      <dgm:t>
        <a:bodyPr/>
        <a:lstStyle/>
        <a:p>
          <a:pPr algn="ctr"/>
          <a:endParaRPr lang="en-GB" sz="2400" b="1"/>
        </a:p>
      </dgm:t>
    </dgm:pt>
    <dgm:pt modelId="{5F1C48E8-0E0E-43BF-B592-460AF305B74F}">
      <dgm:prSet custT="1"/>
      <dgm:spPr/>
      <dgm:t>
        <a:bodyPr/>
        <a:lstStyle/>
        <a:p>
          <a:pPr algn="ctr"/>
          <a:r>
            <a:rPr lang="en-GB" sz="2000" b="1" dirty="0" smtClean="0">
              <a:solidFill>
                <a:schemeClr val="bg1"/>
              </a:solidFill>
              <a:latin typeface="Segoe UI Light" pitchFamily="34" charset="0"/>
            </a:rPr>
            <a:t>Compiler drops from Microsoft</a:t>
          </a:r>
        </a:p>
        <a:p>
          <a:pPr algn="ctr"/>
          <a:r>
            <a:rPr lang="en-GB" sz="2000" b="1" dirty="0" smtClean="0">
              <a:solidFill>
                <a:schemeClr val="bg1"/>
              </a:solidFill>
              <a:latin typeface="Segoe UI Light" pitchFamily="34" charset="0"/>
            </a:rPr>
            <a:t>Community are ok with this</a:t>
          </a:r>
        </a:p>
      </dgm:t>
    </dgm:pt>
    <dgm:pt modelId="{07006D22-8EC0-494A-930A-6C60DC14E0E1}" type="parTrans" cxnId="{A9EED03C-86FF-49AC-AF7B-E4F03771CCAF}">
      <dgm:prSet/>
      <dgm:spPr/>
      <dgm:t>
        <a:bodyPr/>
        <a:lstStyle/>
        <a:p>
          <a:pPr algn="ctr"/>
          <a:endParaRPr lang="en-GB" sz="2400" b="1"/>
        </a:p>
      </dgm:t>
    </dgm:pt>
    <dgm:pt modelId="{74274BF3-2D2A-4D13-97FA-6539BCB0F419}" type="sibTrans" cxnId="{A9EED03C-86FF-49AC-AF7B-E4F03771CCAF}">
      <dgm:prSet/>
      <dgm:spPr/>
      <dgm:t>
        <a:bodyPr/>
        <a:lstStyle/>
        <a:p>
          <a:pPr algn="ctr"/>
          <a:endParaRPr lang="en-GB" sz="2400" b="1"/>
        </a:p>
      </dgm:t>
    </dgm:pt>
    <dgm:pt modelId="{56517876-F61F-4EEC-AD9E-A6262A69FF4D}">
      <dgm:prSet custT="1"/>
      <dgm:spPr/>
      <dgm:t>
        <a:bodyPr/>
        <a:lstStyle/>
        <a:p>
          <a:pPr algn="ctr"/>
          <a:r>
            <a:rPr lang="en-GB" sz="2000" b="1" dirty="0" smtClean="0">
              <a:solidFill>
                <a:schemeClr val="bg1"/>
              </a:solidFill>
              <a:latin typeface="Segoe UI Light" pitchFamily="34" charset="0"/>
            </a:rPr>
            <a:t>Mac, Linux, Windows, Browser</a:t>
          </a:r>
          <a:r>
            <a:rPr lang="en-US" sz="2000" b="1" dirty="0" smtClean="0">
              <a:solidFill>
                <a:schemeClr val="bg1"/>
              </a:solidFill>
              <a:latin typeface="Segoe UI Light" pitchFamily="34" charset="0"/>
            </a:rPr>
            <a:t>s, Android, </a:t>
          </a:r>
          <a:r>
            <a:rPr lang="en-US" sz="2000" b="1" dirty="0" err="1" smtClean="0">
              <a:solidFill>
                <a:schemeClr val="bg1"/>
              </a:solidFill>
              <a:latin typeface="Segoe UI Light" pitchFamily="34" charset="0"/>
            </a:rPr>
            <a:t>iOS</a:t>
          </a:r>
          <a:endParaRPr lang="en-US" sz="2000" b="1"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400" b="1"/>
        </a:p>
      </dgm:t>
    </dgm:pt>
    <dgm:pt modelId="{5B2EFE1C-0E0C-4341-B92A-EA59A02D41D8}" type="sibTrans" cxnId="{CADCAA1E-1EAF-4D5C-8225-6650C1733747}">
      <dgm:prSet/>
      <dgm:spPr/>
      <dgm:t>
        <a:bodyPr/>
        <a:lstStyle/>
        <a:p>
          <a:pPr algn="ctr"/>
          <a:endParaRPr lang="en-GB" sz="2400" b="1"/>
        </a:p>
      </dgm:t>
    </dgm:pt>
    <dgm:pt modelId="{DFDFB60B-D0CA-417C-B29C-46C4EA1E51EF}">
      <dgm:prSet custT="1"/>
      <dgm:spPr/>
      <dgm:t>
        <a:bodyPr/>
        <a:lstStyle/>
        <a:p>
          <a:pPr algn="ctr"/>
          <a:r>
            <a:rPr lang="en-GB" sz="2000" b="1" dirty="0" smtClean="0">
              <a:solidFill>
                <a:schemeClr val="bg1"/>
              </a:solidFill>
              <a:latin typeface="Segoe UI Light" pitchFamily="34" charset="0"/>
            </a:rPr>
            <a:t>Compiler, Library, Build, </a:t>
          </a:r>
          <a:br>
            <a:rPr lang="en-GB" sz="2000" b="1" dirty="0" smtClean="0">
              <a:solidFill>
                <a:schemeClr val="bg1"/>
              </a:solidFill>
              <a:latin typeface="Segoe UI Light" pitchFamily="34" charset="0"/>
            </a:rPr>
          </a:br>
          <a:r>
            <a:rPr lang="en-GB" sz="2000" b="1" dirty="0" smtClean="0">
              <a:solidFill>
                <a:schemeClr val="bg1"/>
              </a:solidFill>
              <a:latin typeface="Segoe UI Light" pitchFamily="34" charset="0"/>
            </a:rPr>
            <a:t>F# Interactive, </a:t>
          </a:r>
          <a:r>
            <a:rPr lang="en-GB" sz="2000" b="1" dirty="0" smtClean="0">
              <a:solidFill>
                <a:schemeClr val="bg1"/>
              </a:solidFill>
              <a:latin typeface="Segoe UI Light" pitchFamily="34" charset="0"/>
            </a:rPr>
            <a:t>API</a:t>
          </a:r>
          <a:endParaRPr lang="en-US" sz="2000" b="1"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400" b="1"/>
        </a:p>
      </dgm:t>
    </dgm:pt>
    <dgm:pt modelId="{FCD380F8-7C1C-4B99-82A1-1DDE764BC154}" type="sibTrans" cxnId="{BEA16FB4-1F6F-4B50-B98B-9E49C2E27382}">
      <dgm:prSet/>
      <dgm:spPr/>
      <dgm:t>
        <a:bodyPr/>
        <a:lstStyle/>
        <a:p>
          <a:pPr algn="ctr"/>
          <a:endParaRPr lang="en-GB" sz="2400" b="1"/>
        </a:p>
      </dgm:t>
    </dgm:pt>
    <dgm:pt modelId="{3E196BE5-953D-4242-B980-B1373BFD3238}">
      <dgm:prSet custT="1"/>
      <dgm:spPr/>
      <dgm:t>
        <a:bodyPr/>
        <a:lstStyle/>
        <a:p>
          <a:pPr algn="ctr"/>
          <a:r>
            <a:rPr lang="en-GB" sz="2000" b="1" dirty="0" smtClean="0">
              <a:solidFill>
                <a:schemeClr val="bg1"/>
              </a:solidFill>
              <a:latin typeface="Segoe UI Light" pitchFamily="34" charset="0"/>
            </a:rPr>
            <a:t>Apache 2.0 license</a:t>
          </a:r>
        </a:p>
        <a:p>
          <a:pPr algn="ctr"/>
          <a:r>
            <a:rPr lang="en-US" sz="2000" b="1" baseline="0" dirty="0" smtClean="0">
              <a:solidFill>
                <a:schemeClr val="bg1"/>
              </a:solidFill>
              <a:latin typeface="Segoe UI Light" pitchFamily="34" charset="0"/>
            </a:rPr>
            <a:t>Maintained by fsharp.org</a:t>
          </a:r>
          <a:endParaRPr lang="en-US" sz="2000" b="1"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400" b="1"/>
        </a:p>
      </dgm:t>
    </dgm:pt>
    <dgm:pt modelId="{EF9A6332-FD23-4AA3-A778-70CACA35CFBD}" type="sibTrans" cxnId="{E4B710BF-42C1-49AA-84A7-9BF62EB2D629}">
      <dgm:prSet/>
      <dgm:spPr/>
      <dgm:t>
        <a:bodyPr/>
        <a:lstStyle/>
        <a:p>
          <a:pPr algn="ctr"/>
          <a:endParaRPr lang="en-GB" sz="2400" b="1"/>
        </a:p>
      </dgm:t>
    </dgm:pt>
    <dgm:pt modelId="{EC5FFAC6-5FE8-4AE3-A433-2420BC7EC900}">
      <dgm:prSet phldrT="[Text]" custT="1"/>
      <dgm:spPr/>
      <dgm:t>
        <a:bodyPr/>
        <a:lstStyle/>
        <a:p>
          <a:pPr algn="ctr"/>
          <a:r>
            <a:rPr lang="en-US" sz="2400" b="1" u="sng" dirty="0" smtClean="0">
              <a:solidFill>
                <a:schemeClr val="bg1"/>
              </a:solidFill>
              <a:latin typeface="Segoe UI Light" pitchFamily="34" charset="0"/>
            </a:rPr>
            <a:t>fsharp.github.com/</a:t>
          </a:r>
          <a:r>
            <a:rPr lang="en-US" sz="2400" b="1" u="sng" dirty="0" err="1" smtClean="0">
              <a:solidFill>
                <a:schemeClr val="bg1"/>
              </a:solidFill>
              <a:latin typeface="Segoe UI Light" pitchFamily="34" charset="0"/>
            </a:rPr>
            <a:t>fsharp</a:t>
          </a:r>
          <a:endParaRPr lang="en-GB" sz="2400" b="1" dirty="0">
            <a:solidFill>
              <a:schemeClr val="bg1"/>
            </a:solidFill>
          </a:endParaRPr>
        </a:p>
      </dgm:t>
    </dgm:pt>
    <dgm:pt modelId="{573EC461-CD28-4FDB-93E1-2623C68650C1}" type="parTrans" cxnId="{22004BFD-8A5C-47BD-9190-3880685E789E}">
      <dgm:prSet/>
      <dgm:spPr/>
      <dgm:t>
        <a:bodyPr/>
        <a:lstStyle/>
        <a:p>
          <a:pPr algn="ctr"/>
          <a:endParaRPr lang="en-GB" sz="2400" b="1"/>
        </a:p>
      </dgm:t>
    </dgm:pt>
    <dgm:pt modelId="{56AD10F6-9E82-4847-9BC9-5BF40FCC9A97}" type="sibTrans" cxnId="{22004BFD-8A5C-47BD-9190-3880685E789E}">
      <dgm:prSet/>
      <dgm:spPr/>
      <dgm:t>
        <a:bodyPr/>
        <a:lstStyle/>
        <a:p>
          <a:pPr algn="ctr"/>
          <a:endParaRPr lang="en-GB" sz="2400" b="1"/>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C17FE148-7242-4411-A152-5A1CF6559FC3}" type="presOf" srcId="{5F1C48E8-0E0E-43BF-B592-460AF305B74F}" destId="{D437A6F3-3ED5-46BE-9A1F-F98E04B24349}" srcOrd="0" destOrd="0" presId="urn:microsoft.com/office/officeart/2005/8/layout/default"/>
    <dgm:cxn modelId="{BA7217BC-122D-4A27-BA8B-6FB543C65F45}" type="presOf" srcId="{4D03559D-4341-457C-9415-9474B1EA1828}" destId="{A6C8B2CB-895B-4E02-B23B-913D219A3E06}"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5C682AFC-917E-4636-B15E-97A6C3DC44D3}" type="presOf" srcId="{3E196BE5-953D-4242-B980-B1373BFD3238}" destId="{D6F86E6B-1D2A-4B48-91FA-D896350C903A}" srcOrd="0" destOrd="0" presId="urn:microsoft.com/office/officeart/2005/8/layout/default"/>
    <dgm:cxn modelId="{07368EEB-0A75-4F7B-B6E8-163F5463BE84}" type="presOf" srcId="{DFDFB60B-D0CA-417C-B29C-46C4EA1E51EF}" destId="{58AEAE5F-E53F-4AFE-A11A-BD88C03840E8}"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56FBF1C3-ABA0-4ADA-98A2-24FA23082D71}" type="presOf" srcId="{EC5FFAC6-5FE8-4AE3-A433-2420BC7EC900}" destId="{DF49E9E2-D1BE-4102-BB9B-72A0DEC024E4}" srcOrd="0" destOrd="0" presId="urn:microsoft.com/office/officeart/2005/8/layout/default"/>
    <dgm:cxn modelId="{D523CA1C-5421-4B78-AFDC-DAFD576C0A0C}" type="presOf" srcId="{56517876-F61F-4EEC-AD9E-A6262A69FF4D}" destId="{BACDA856-ECDB-4406-9C4E-00D54B0981AF}" srcOrd="0" destOrd="0" presId="urn:microsoft.com/office/officeart/2005/8/layout/default"/>
    <dgm:cxn modelId="{0AAC6EFD-2F75-4B4B-A832-116C427E9BB3}" type="presOf" srcId="{0B365071-9F54-4E04-B0BF-859FAE4CAD14}" destId="{EC8670A7-A393-4B5D-8FC9-E51E8B83309F}" srcOrd="0" destOrd="0" presId="urn:microsoft.com/office/officeart/2005/8/layout/default"/>
    <dgm:cxn modelId="{D7548362-CF12-426F-BB66-C03FDE310E89}" type="presParOf" srcId="{EC8670A7-A393-4B5D-8FC9-E51E8B83309F}" destId="{A6C8B2CB-895B-4E02-B23B-913D219A3E06}" srcOrd="0" destOrd="0" presId="urn:microsoft.com/office/officeart/2005/8/layout/default"/>
    <dgm:cxn modelId="{FE45304C-79EC-4FA7-BF1D-421C019D282F}" type="presParOf" srcId="{EC8670A7-A393-4B5D-8FC9-E51E8B83309F}" destId="{FF2CDA1F-3E77-4C82-A60C-77840111930D}" srcOrd="1" destOrd="0" presId="urn:microsoft.com/office/officeart/2005/8/layout/default"/>
    <dgm:cxn modelId="{E27280FB-BF73-47A5-AE45-4F4E75E5840C}" type="presParOf" srcId="{EC8670A7-A393-4B5D-8FC9-E51E8B83309F}" destId="{DF49E9E2-D1BE-4102-BB9B-72A0DEC024E4}" srcOrd="2" destOrd="0" presId="urn:microsoft.com/office/officeart/2005/8/layout/default"/>
    <dgm:cxn modelId="{D9EF33E8-328D-44D3-BEBE-EBB0562B93FF}" type="presParOf" srcId="{EC8670A7-A393-4B5D-8FC9-E51E8B83309F}" destId="{8B6F593D-9CFB-4D46-8D7F-5152AF654BA2}" srcOrd="3" destOrd="0" presId="urn:microsoft.com/office/officeart/2005/8/layout/default"/>
    <dgm:cxn modelId="{24694BA8-A7F4-42C9-BD6A-15DD06CBC3B4}" type="presParOf" srcId="{EC8670A7-A393-4B5D-8FC9-E51E8B83309F}" destId="{D437A6F3-3ED5-46BE-9A1F-F98E04B24349}" srcOrd="4" destOrd="0" presId="urn:microsoft.com/office/officeart/2005/8/layout/default"/>
    <dgm:cxn modelId="{0925F3D0-40EC-4A45-9AFC-62C73343E1C9}" type="presParOf" srcId="{EC8670A7-A393-4B5D-8FC9-E51E8B83309F}" destId="{E4342583-A13C-4E1E-ADF6-62B4A37FB798}" srcOrd="5" destOrd="0" presId="urn:microsoft.com/office/officeart/2005/8/layout/default"/>
    <dgm:cxn modelId="{E8EDDCE4-91A5-47E9-9455-E94F5A6A5D55}" type="presParOf" srcId="{EC8670A7-A393-4B5D-8FC9-E51E8B83309F}" destId="{BACDA856-ECDB-4406-9C4E-00D54B0981AF}" srcOrd="6" destOrd="0" presId="urn:microsoft.com/office/officeart/2005/8/layout/default"/>
    <dgm:cxn modelId="{5009CD08-E609-4579-ADCD-4A4BFAB30A32}" type="presParOf" srcId="{EC8670A7-A393-4B5D-8FC9-E51E8B83309F}" destId="{B74B6256-3C71-4169-A0A4-831E0909233B}" srcOrd="7" destOrd="0" presId="urn:microsoft.com/office/officeart/2005/8/layout/default"/>
    <dgm:cxn modelId="{9DE7546A-2892-4E2E-B2D3-C2B5837B855E}" type="presParOf" srcId="{EC8670A7-A393-4B5D-8FC9-E51E8B83309F}" destId="{58AEAE5F-E53F-4AFE-A11A-BD88C03840E8}" srcOrd="8" destOrd="0" presId="urn:microsoft.com/office/officeart/2005/8/layout/default"/>
    <dgm:cxn modelId="{6D105A2E-ED85-4A8D-8F84-DA7E09E4DC6A}" type="presParOf" srcId="{EC8670A7-A393-4B5D-8FC9-E51E8B83309F}" destId="{1C60EF90-B2D9-4067-B864-42EFD10F9447}" srcOrd="9" destOrd="0" presId="urn:microsoft.com/office/officeart/2005/8/layout/default"/>
    <dgm:cxn modelId="{E263A2E2-E9EA-4C47-9CDF-78AE9E93C1D2}"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4D11A-B99E-4606-9DA1-7B3C5BD4C5A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2F0820A8-FEE5-4212-A405-6635E43AF123}">
      <dgm:prSet/>
      <dgm:spPr/>
      <dgm:t>
        <a:bodyPr/>
        <a:lstStyle/>
        <a:p>
          <a:pPr rtl="0"/>
          <a:r>
            <a:rPr lang="en-GB" dirty="0" smtClean="0"/>
            <a:t>F# is about </a:t>
          </a:r>
          <a:r>
            <a:rPr lang="en-GB" dirty="0" smtClean="0"/>
            <a:t>simplifying data and programming through the wonderful powerful of ML</a:t>
          </a:r>
          <a:endParaRPr lang="en-GB" dirty="0"/>
        </a:p>
      </dgm:t>
    </dgm:pt>
    <dgm:pt modelId="{E3992987-89A8-4DBF-9646-2AE7CEAC091B}" type="parTrans" cxnId="{DA360C9A-30BD-4413-90F5-B84EFBA7DD98}">
      <dgm:prSet/>
      <dgm:spPr/>
      <dgm:t>
        <a:bodyPr/>
        <a:lstStyle/>
        <a:p>
          <a:endParaRPr lang="en-GB"/>
        </a:p>
      </dgm:t>
    </dgm:pt>
    <dgm:pt modelId="{D66E19CC-C1EC-4A0A-8D1F-D048BABFBBF9}" type="sibTrans" cxnId="{DA360C9A-30BD-4413-90F5-B84EFBA7DD98}">
      <dgm:prSet/>
      <dgm:spPr/>
      <dgm:t>
        <a:bodyPr/>
        <a:lstStyle/>
        <a:p>
          <a:endParaRPr lang="en-GB"/>
        </a:p>
      </dgm:t>
    </dgm:pt>
    <dgm:pt modelId="{5EDA7602-A550-473B-988F-1FA0B1A303DA}">
      <dgm:prSet custT="1"/>
      <dgm:spPr/>
      <dgm:t>
        <a:bodyPr/>
        <a:lstStyle/>
        <a:p>
          <a:pPr rtl="0"/>
          <a:r>
            <a:rPr lang="en-GB" sz="3200" dirty="0" smtClean="0"/>
            <a:t>Originally .NET + Visual Studio + open source</a:t>
          </a:r>
          <a:endParaRPr lang="en-GB" sz="3200" dirty="0"/>
        </a:p>
      </dgm:t>
    </dgm:pt>
    <dgm:pt modelId="{C6935BFE-82E1-410D-A2E5-0BECC56D5A9D}" type="parTrans" cxnId="{68832045-4A19-4500-A9CE-A21F46D38379}">
      <dgm:prSet/>
      <dgm:spPr/>
      <dgm:t>
        <a:bodyPr/>
        <a:lstStyle/>
        <a:p>
          <a:endParaRPr lang="en-GB"/>
        </a:p>
      </dgm:t>
    </dgm:pt>
    <dgm:pt modelId="{78DF00F7-4E17-403F-8A5C-D9C90ABAE94E}" type="sibTrans" cxnId="{68832045-4A19-4500-A9CE-A21F46D38379}">
      <dgm:prSet/>
      <dgm:spPr/>
      <dgm:t>
        <a:bodyPr/>
        <a:lstStyle/>
        <a:p>
          <a:endParaRPr lang="en-GB"/>
        </a:p>
      </dgm:t>
    </dgm:pt>
    <dgm:pt modelId="{482DB91E-EAA2-4280-A689-9D6716910ADC}">
      <dgm:prSet custT="1"/>
      <dgm:spPr/>
      <dgm:t>
        <a:bodyPr/>
        <a:lstStyle/>
        <a:p>
          <a:pPr rtl="0"/>
          <a:r>
            <a:rPr lang="en-GB" sz="3200" dirty="0" smtClean="0"/>
            <a:t>Now also with a open, community-based, cross-platform social reality</a:t>
          </a:r>
          <a:endParaRPr lang="en-GB" sz="3200" dirty="0"/>
        </a:p>
      </dgm:t>
    </dgm:pt>
    <dgm:pt modelId="{E100FAAF-3AD0-46CF-9B26-E7716F5AB666}" type="parTrans" cxnId="{34634BAD-BE31-4B0D-A060-57D8313CCB85}">
      <dgm:prSet/>
      <dgm:spPr/>
      <dgm:t>
        <a:bodyPr/>
        <a:lstStyle/>
        <a:p>
          <a:endParaRPr lang="en-GB"/>
        </a:p>
      </dgm:t>
    </dgm:pt>
    <dgm:pt modelId="{C008DD3E-016A-4A0D-AAD8-53997AAD4BE6}" type="sibTrans" cxnId="{34634BAD-BE31-4B0D-A060-57D8313CCB85}">
      <dgm:prSet/>
      <dgm:spPr/>
      <dgm:t>
        <a:bodyPr/>
        <a:lstStyle/>
        <a:p>
          <a:endParaRPr lang="en-GB"/>
        </a:p>
      </dgm:t>
    </dgm:pt>
    <dgm:pt modelId="{7085A669-62F7-4CF3-AA8E-59672776CF79}" type="pres">
      <dgm:prSet presAssocID="{D404D11A-B99E-4606-9DA1-7B3C5BD4C5A6}" presName="Name0" presStyleCnt="0">
        <dgm:presLayoutVars>
          <dgm:dir/>
          <dgm:animLvl val="lvl"/>
          <dgm:resizeHandles val="exact"/>
        </dgm:presLayoutVars>
      </dgm:prSet>
      <dgm:spPr/>
      <dgm:t>
        <a:bodyPr/>
        <a:lstStyle/>
        <a:p>
          <a:endParaRPr lang="en-GB"/>
        </a:p>
      </dgm:t>
    </dgm:pt>
    <dgm:pt modelId="{70E05F08-77AC-4690-BF8B-B67270EDD00D}" type="pres">
      <dgm:prSet presAssocID="{2F0820A8-FEE5-4212-A405-6635E43AF123}" presName="composite" presStyleCnt="0"/>
      <dgm:spPr/>
    </dgm:pt>
    <dgm:pt modelId="{65EA4AE7-4B80-4E95-849D-1E77C0E3FCA9}" type="pres">
      <dgm:prSet presAssocID="{2F0820A8-FEE5-4212-A405-6635E43AF123}" presName="parTx" presStyleLbl="alignNode1" presStyleIdx="0" presStyleCnt="1">
        <dgm:presLayoutVars>
          <dgm:chMax val="0"/>
          <dgm:chPref val="0"/>
          <dgm:bulletEnabled val="1"/>
        </dgm:presLayoutVars>
      </dgm:prSet>
      <dgm:spPr/>
      <dgm:t>
        <a:bodyPr/>
        <a:lstStyle/>
        <a:p>
          <a:endParaRPr lang="en-GB"/>
        </a:p>
      </dgm:t>
    </dgm:pt>
    <dgm:pt modelId="{CDAA5CDD-A907-4A24-946B-FFBE1985F0ED}" type="pres">
      <dgm:prSet presAssocID="{2F0820A8-FEE5-4212-A405-6635E43AF123}" presName="desTx" presStyleLbl="alignAccFollowNode1" presStyleIdx="0" presStyleCnt="1">
        <dgm:presLayoutVars>
          <dgm:bulletEnabled val="1"/>
        </dgm:presLayoutVars>
      </dgm:prSet>
      <dgm:spPr/>
      <dgm:t>
        <a:bodyPr/>
        <a:lstStyle/>
        <a:p>
          <a:endParaRPr lang="en-GB"/>
        </a:p>
      </dgm:t>
    </dgm:pt>
  </dgm:ptLst>
  <dgm:cxnLst>
    <dgm:cxn modelId="{34634BAD-BE31-4B0D-A060-57D8313CCB85}" srcId="{2F0820A8-FEE5-4212-A405-6635E43AF123}" destId="{482DB91E-EAA2-4280-A689-9D6716910ADC}" srcOrd="1" destOrd="0" parTransId="{E100FAAF-3AD0-46CF-9B26-E7716F5AB666}" sibTransId="{C008DD3E-016A-4A0D-AAD8-53997AAD4BE6}"/>
    <dgm:cxn modelId="{CFB66698-E975-4EBA-A107-AFD51732687B}" type="presOf" srcId="{D404D11A-B99E-4606-9DA1-7B3C5BD4C5A6}" destId="{7085A669-62F7-4CF3-AA8E-59672776CF79}" srcOrd="0" destOrd="0" presId="urn:microsoft.com/office/officeart/2005/8/layout/hList1"/>
    <dgm:cxn modelId="{8E23DF3F-1C9F-42F0-8F87-A069C23BB1EA}" type="presOf" srcId="{482DB91E-EAA2-4280-A689-9D6716910ADC}" destId="{CDAA5CDD-A907-4A24-946B-FFBE1985F0ED}" srcOrd="0" destOrd="1" presId="urn:microsoft.com/office/officeart/2005/8/layout/hList1"/>
    <dgm:cxn modelId="{DA360C9A-30BD-4413-90F5-B84EFBA7DD98}" srcId="{D404D11A-B99E-4606-9DA1-7B3C5BD4C5A6}" destId="{2F0820A8-FEE5-4212-A405-6635E43AF123}" srcOrd="0" destOrd="0" parTransId="{E3992987-89A8-4DBF-9646-2AE7CEAC091B}" sibTransId="{D66E19CC-C1EC-4A0A-8D1F-D048BABFBBF9}"/>
    <dgm:cxn modelId="{6A219D8F-FA25-459D-96E7-8C632B59EEED}" type="presOf" srcId="{2F0820A8-FEE5-4212-A405-6635E43AF123}" destId="{65EA4AE7-4B80-4E95-849D-1E77C0E3FCA9}" srcOrd="0" destOrd="0" presId="urn:microsoft.com/office/officeart/2005/8/layout/hList1"/>
    <dgm:cxn modelId="{EB0D364F-06DF-4FF5-B927-C290DFC4B875}" type="presOf" srcId="{5EDA7602-A550-473B-988F-1FA0B1A303DA}" destId="{CDAA5CDD-A907-4A24-946B-FFBE1985F0ED}" srcOrd="0" destOrd="0" presId="urn:microsoft.com/office/officeart/2005/8/layout/hList1"/>
    <dgm:cxn modelId="{68832045-4A19-4500-A9CE-A21F46D38379}" srcId="{2F0820A8-FEE5-4212-A405-6635E43AF123}" destId="{5EDA7602-A550-473B-988F-1FA0B1A303DA}" srcOrd="0" destOrd="0" parTransId="{C6935BFE-82E1-410D-A2E5-0BECC56D5A9D}" sibTransId="{78DF00F7-4E17-403F-8A5C-D9C90ABAE94E}"/>
    <dgm:cxn modelId="{6F3BFEEC-21B4-4A20-8E64-DC6B84BC4740}" type="presParOf" srcId="{7085A669-62F7-4CF3-AA8E-59672776CF79}" destId="{70E05F08-77AC-4690-BF8B-B67270EDD00D}" srcOrd="0" destOrd="0" presId="urn:microsoft.com/office/officeart/2005/8/layout/hList1"/>
    <dgm:cxn modelId="{FC66FA49-B9D1-4A53-AC1A-98393E9098EE}" type="presParOf" srcId="{70E05F08-77AC-4690-BF8B-B67270EDD00D}" destId="{65EA4AE7-4B80-4E95-849D-1E77C0E3FCA9}" srcOrd="0" destOrd="0" presId="urn:microsoft.com/office/officeart/2005/8/layout/hList1"/>
    <dgm:cxn modelId="{3FC6700F-D05E-40FC-9E53-6AADD175A28D}" type="presParOf" srcId="{70E05F08-77AC-4690-BF8B-B67270EDD00D}" destId="{CDAA5CDD-A907-4A24-946B-FFBE1985F0E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243107"/>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b="1" kern="1200" dirty="0" smtClean="0">
              <a:solidFill>
                <a:schemeClr val="bg1"/>
              </a:solidFill>
              <a:latin typeface="Segoe UI Light" pitchFamily="34" charset="0"/>
            </a:rPr>
            <a:t>F# 3.0</a:t>
          </a:r>
          <a:endParaRPr lang="en-GB" sz="2400" b="1" kern="1200" dirty="0"/>
        </a:p>
      </dsp:txBody>
      <dsp:txXfrm>
        <a:off x="0" y="243107"/>
        <a:ext cx="2671979" cy="1603187"/>
      </dsp:txXfrm>
    </dsp:sp>
    <dsp:sp modelId="{DF49E9E2-D1BE-4102-BB9B-72A0DEC024E4}">
      <dsp:nvSpPr>
        <dsp:cNvPr id="0" name=""/>
        <dsp:cNvSpPr/>
      </dsp:nvSpPr>
      <dsp:spPr>
        <a:xfrm>
          <a:off x="2939177" y="243107"/>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u="sng" kern="1200" dirty="0" smtClean="0">
              <a:solidFill>
                <a:schemeClr val="bg1"/>
              </a:solidFill>
              <a:latin typeface="Segoe UI Light" pitchFamily="34" charset="0"/>
            </a:rPr>
            <a:t>fsharp.github.com/</a:t>
          </a:r>
          <a:r>
            <a:rPr lang="en-US" sz="2400" b="1" u="sng" kern="1200" dirty="0" err="1" smtClean="0">
              <a:solidFill>
                <a:schemeClr val="bg1"/>
              </a:solidFill>
              <a:latin typeface="Segoe UI Light" pitchFamily="34" charset="0"/>
            </a:rPr>
            <a:t>fsharp</a:t>
          </a:r>
          <a:endParaRPr lang="en-GB" sz="2400" b="1" kern="1200" dirty="0">
            <a:solidFill>
              <a:schemeClr val="bg1"/>
            </a:solidFill>
          </a:endParaRPr>
        </a:p>
      </dsp:txBody>
      <dsp:txXfrm>
        <a:off x="2939177" y="243107"/>
        <a:ext cx="2671979" cy="1603187"/>
      </dsp:txXfrm>
    </dsp:sp>
    <dsp:sp modelId="{D437A6F3-3ED5-46BE-9A1F-F98E04B24349}">
      <dsp:nvSpPr>
        <dsp:cNvPr id="0" name=""/>
        <dsp:cNvSpPr/>
      </dsp:nvSpPr>
      <dsp:spPr>
        <a:xfrm>
          <a:off x="5878355" y="243107"/>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Compiler drops from Microsoft</a:t>
          </a:r>
        </a:p>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Community are ok with this</a:t>
          </a:r>
        </a:p>
      </dsp:txBody>
      <dsp:txXfrm>
        <a:off x="5878355" y="243107"/>
        <a:ext cx="2671979" cy="1603187"/>
      </dsp:txXfrm>
    </dsp:sp>
    <dsp:sp modelId="{BACDA856-ECDB-4406-9C4E-00D54B0981AF}">
      <dsp:nvSpPr>
        <dsp:cNvPr id="0" name=""/>
        <dsp:cNvSpPr/>
      </dsp:nvSpPr>
      <dsp:spPr>
        <a:xfrm>
          <a:off x="0" y="2113493"/>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Mac, Linux, Windows, Browser</a:t>
          </a:r>
          <a:r>
            <a:rPr lang="en-US" sz="2000" b="1" kern="1200" dirty="0" smtClean="0">
              <a:solidFill>
                <a:schemeClr val="bg1"/>
              </a:solidFill>
              <a:latin typeface="Segoe UI Light" pitchFamily="34" charset="0"/>
            </a:rPr>
            <a:t>s, Android, </a:t>
          </a:r>
          <a:r>
            <a:rPr lang="en-US" sz="2000" b="1" kern="1200" dirty="0" err="1" smtClean="0">
              <a:solidFill>
                <a:schemeClr val="bg1"/>
              </a:solidFill>
              <a:latin typeface="Segoe UI Light" pitchFamily="34" charset="0"/>
            </a:rPr>
            <a:t>iOS</a:t>
          </a:r>
          <a:endParaRPr lang="en-US" sz="2000" b="1" kern="1200" dirty="0">
            <a:solidFill>
              <a:schemeClr val="bg1"/>
            </a:solidFill>
            <a:latin typeface="Segoe UI Light" pitchFamily="34" charset="0"/>
          </a:endParaRPr>
        </a:p>
      </dsp:txBody>
      <dsp:txXfrm>
        <a:off x="0" y="2113493"/>
        <a:ext cx="2671979" cy="1603187"/>
      </dsp:txXfrm>
    </dsp:sp>
    <dsp:sp modelId="{58AEAE5F-E53F-4AFE-A11A-BD88C03840E8}">
      <dsp:nvSpPr>
        <dsp:cNvPr id="0" name=""/>
        <dsp:cNvSpPr/>
      </dsp:nvSpPr>
      <dsp:spPr>
        <a:xfrm>
          <a:off x="2939177" y="2113493"/>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Compiler, Library, Build, </a:t>
          </a:r>
          <a:br>
            <a:rPr lang="en-GB" sz="2000" b="1" kern="1200" dirty="0" smtClean="0">
              <a:solidFill>
                <a:schemeClr val="bg1"/>
              </a:solidFill>
              <a:latin typeface="Segoe UI Light" pitchFamily="34" charset="0"/>
            </a:rPr>
          </a:br>
          <a:r>
            <a:rPr lang="en-GB" sz="2000" b="1" kern="1200" dirty="0" smtClean="0">
              <a:solidFill>
                <a:schemeClr val="bg1"/>
              </a:solidFill>
              <a:latin typeface="Segoe UI Light" pitchFamily="34" charset="0"/>
            </a:rPr>
            <a:t>F# Interactive, </a:t>
          </a:r>
          <a:r>
            <a:rPr lang="en-GB" sz="2000" b="1" kern="1200" dirty="0" smtClean="0">
              <a:solidFill>
                <a:schemeClr val="bg1"/>
              </a:solidFill>
              <a:latin typeface="Segoe UI Light" pitchFamily="34" charset="0"/>
            </a:rPr>
            <a:t>API</a:t>
          </a:r>
          <a:endParaRPr lang="en-US" sz="2000" b="1" kern="1200" dirty="0">
            <a:solidFill>
              <a:schemeClr val="bg1"/>
            </a:solidFill>
            <a:latin typeface="Segoe UI Light" pitchFamily="34" charset="0"/>
          </a:endParaRPr>
        </a:p>
      </dsp:txBody>
      <dsp:txXfrm>
        <a:off x="2939177" y="2113493"/>
        <a:ext cx="2671979" cy="1603187"/>
      </dsp:txXfrm>
    </dsp:sp>
    <dsp:sp modelId="{D6F86E6B-1D2A-4B48-91FA-D896350C903A}">
      <dsp:nvSpPr>
        <dsp:cNvPr id="0" name=""/>
        <dsp:cNvSpPr/>
      </dsp:nvSpPr>
      <dsp:spPr>
        <a:xfrm>
          <a:off x="5878355" y="2113493"/>
          <a:ext cx="2671979" cy="1603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Apache 2.0 license</a:t>
          </a:r>
        </a:p>
        <a:p>
          <a:pPr lvl="0" algn="ctr" defTabSz="889000">
            <a:lnSpc>
              <a:spcPct val="90000"/>
            </a:lnSpc>
            <a:spcBef>
              <a:spcPct val="0"/>
            </a:spcBef>
            <a:spcAft>
              <a:spcPct val="35000"/>
            </a:spcAft>
          </a:pPr>
          <a:r>
            <a:rPr lang="en-US" sz="2000" b="1" kern="1200" baseline="0" dirty="0" smtClean="0">
              <a:solidFill>
                <a:schemeClr val="bg1"/>
              </a:solidFill>
              <a:latin typeface="Segoe UI Light" pitchFamily="34" charset="0"/>
            </a:rPr>
            <a:t>Maintained by fsharp.org</a:t>
          </a:r>
          <a:endParaRPr lang="en-US" sz="2000" b="1" kern="1200" dirty="0">
            <a:solidFill>
              <a:schemeClr val="bg1"/>
            </a:solidFill>
            <a:latin typeface="Segoe UI Light" pitchFamily="34" charset="0"/>
          </a:endParaRPr>
        </a:p>
      </dsp:txBody>
      <dsp:txXfrm>
        <a:off x="5878355" y="2113493"/>
        <a:ext cx="2671979" cy="1603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A4AE7-4B80-4E95-849D-1E77C0E3FCA9}">
      <dsp:nvSpPr>
        <dsp:cNvPr id="0" name=""/>
        <dsp:cNvSpPr/>
      </dsp:nvSpPr>
      <dsp:spPr>
        <a:xfrm>
          <a:off x="0" y="20378"/>
          <a:ext cx="10138057" cy="22767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lvl="0" algn="ctr" defTabSz="1866900" rtl="0">
            <a:lnSpc>
              <a:spcPct val="90000"/>
            </a:lnSpc>
            <a:spcBef>
              <a:spcPct val="0"/>
            </a:spcBef>
            <a:spcAft>
              <a:spcPct val="35000"/>
            </a:spcAft>
          </a:pPr>
          <a:r>
            <a:rPr lang="en-GB" sz="4200" kern="1200" dirty="0" smtClean="0"/>
            <a:t>F# is about </a:t>
          </a:r>
          <a:r>
            <a:rPr lang="en-GB" sz="4200" kern="1200" dirty="0" smtClean="0"/>
            <a:t>simplifying data and programming through the wonderful powerful of ML</a:t>
          </a:r>
          <a:endParaRPr lang="en-GB" sz="4200" kern="1200" dirty="0"/>
        </a:p>
      </dsp:txBody>
      <dsp:txXfrm>
        <a:off x="0" y="20378"/>
        <a:ext cx="10138057" cy="2276708"/>
      </dsp:txXfrm>
    </dsp:sp>
    <dsp:sp modelId="{CDAA5CDD-A907-4A24-946B-FFBE1985F0ED}">
      <dsp:nvSpPr>
        <dsp:cNvPr id="0" name=""/>
        <dsp:cNvSpPr/>
      </dsp:nvSpPr>
      <dsp:spPr>
        <a:xfrm>
          <a:off x="0" y="2297086"/>
          <a:ext cx="10138057" cy="201757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rtl="0">
            <a:lnSpc>
              <a:spcPct val="90000"/>
            </a:lnSpc>
            <a:spcBef>
              <a:spcPct val="0"/>
            </a:spcBef>
            <a:spcAft>
              <a:spcPct val="15000"/>
            </a:spcAft>
            <a:buChar char="••"/>
          </a:pPr>
          <a:r>
            <a:rPr lang="en-GB" sz="3200" kern="1200" dirty="0" smtClean="0"/>
            <a:t>Originally .NET + Visual Studio + open source</a:t>
          </a:r>
          <a:endParaRPr lang="en-GB" sz="3200" kern="1200" dirty="0"/>
        </a:p>
        <a:p>
          <a:pPr marL="285750" lvl="1" indent="-285750" algn="l" defTabSz="1422400" rtl="0">
            <a:lnSpc>
              <a:spcPct val="90000"/>
            </a:lnSpc>
            <a:spcBef>
              <a:spcPct val="0"/>
            </a:spcBef>
            <a:spcAft>
              <a:spcPct val="15000"/>
            </a:spcAft>
            <a:buChar char="••"/>
          </a:pPr>
          <a:r>
            <a:rPr lang="en-GB" sz="3200" kern="1200" dirty="0" smtClean="0"/>
            <a:t>Now also with a open, community-based, cross-platform social reality</a:t>
          </a:r>
          <a:endParaRPr lang="en-GB" sz="3200" kern="1200" dirty="0"/>
        </a:p>
      </dsp:txBody>
      <dsp:txXfrm>
        <a:off x="0" y="2297086"/>
        <a:ext cx="10138057" cy="20175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9/20/2013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9/20/2013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84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745" indent="-128569"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563"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598" indent="-178390"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309"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7100" algn="l" defTabSz="1110841" rtl="0" eaLnBrk="1" latinLnBrk="0" hangingPunct="1">
      <a:defRPr sz="1500" kern="1200">
        <a:solidFill>
          <a:schemeClr val="tx1"/>
        </a:solidFill>
        <a:latin typeface="+mn-lt"/>
        <a:ea typeface="+mn-ea"/>
        <a:cs typeface="+mn-cs"/>
      </a:defRPr>
    </a:lvl6pPr>
    <a:lvl7pPr marL="3332515" algn="l" defTabSz="1110841" rtl="0" eaLnBrk="1" latinLnBrk="0" hangingPunct="1">
      <a:defRPr sz="1500" kern="1200">
        <a:solidFill>
          <a:schemeClr val="tx1"/>
        </a:solidFill>
        <a:latin typeface="+mn-lt"/>
        <a:ea typeface="+mn-ea"/>
        <a:cs typeface="+mn-cs"/>
      </a:defRPr>
    </a:lvl7pPr>
    <a:lvl8pPr marL="3887935" algn="l" defTabSz="1110841" rtl="0" eaLnBrk="1" latinLnBrk="0" hangingPunct="1">
      <a:defRPr sz="1500" kern="1200">
        <a:solidFill>
          <a:schemeClr val="tx1"/>
        </a:solidFill>
        <a:latin typeface="+mn-lt"/>
        <a:ea typeface="+mn-ea"/>
        <a:cs typeface="+mn-cs"/>
      </a:defRPr>
    </a:lvl8pPr>
    <a:lvl9pPr marL="4443353" algn="l" defTabSz="111084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1"/>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19" indent="0" algn="ctr">
              <a:buNone/>
              <a:defRPr>
                <a:solidFill>
                  <a:schemeClr val="tx1">
                    <a:tint val="75000"/>
                  </a:schemeClr>
                </a:solidFill>
              </a:defRPr>
            </a:lvl2pPr>
            <a:lvl3pPr marL="1110841" indent="0" algn="ctr">
              <a:buNone/>
              <a:defRPr>
                <a:solidFill>
                  <a:schemeClr val="tx1">
                    <a:tint val="75000"/>
                  </a:schemeClr>
                </a:solidFill>
              </a:defRPr>
            </a:lvl3pPr>
            <a:lvl4pPr marL="1666259" indent="0" algn="ctr">
              <a:buNone/>
              <a:defRPr>
                <a:solidFill>
                  <a:schemeClr val="tx1">
                    <a:tint val="75000"/>
                  </a:schemeClr>
                </a:solidFill>
              </a:defRPr>
            </a:lvl4pPr>
            <a:lvl5pPr marL="2221676" indent="0" algn="ctr">
              <a:buNone/>
              <a:defRPr>
                <a:solidFill>
                  <a:schemeClr val="tx1">
                    <a:tint val="75000"/>
                  </a:schemeClr>
                </a:solidFill>
              </a:defRPr>
            </a:lvl5pPr>
            <a:lvl6pPr marL="2777100" indent="0" algn="ctr">
              <a:buNone/>
              <a:defRPr>
                <a:solidFill>
                  <a:schemeClr val="tx1">
                    <a:tint val="75000"/>
                  </a:schemeClr>
                </a:solidFill>
              </a:defRPr>
            </a:lvl6pPr>
            <a:lvl7pPr marL="3332515" indent="0" algn="ctr">
              <a:buNone/>
              <a:defRPr>
                <a:solidFill>
                  <a:schemeClr val="tx1">
                    <a:tint val="75000"/>
                  </a:schemeClr>
                </a:solidFill>
              </a:defRPr>
            </a:lvl7pPr>
            <a:lvl8pPr marL="3887935" indent="0" algn="ctr">
              <a:buNone/>
              <a:defRPr>
                <a:solidFill>
                  <a:schemeClr val="tx1">
                    <a:tint val="75000"/>
                  </a:schemeClr>
                </a:solidFill>
              </a:defRPr>
            </a:lvl8pPr>
            <a:lvl9pPr marL="444335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2"/>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2" y="2572855"/>
            <a:ext cx="9630542" cy="886397"/>
          </a:xfrm>
        </p:spPr>
        <p:txBody>
          <a:bodyPr anchor="b" anchorCtr="0"/>
          <a:lstStyle>
            <a:lvl1pPr>
              <a:defRPr sz="6400" spc="-134"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3"/>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5" y="2"/>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818" tIns="40818" rIns="40818" bIns="40818" numCol="1" spcCol="0" rtlCol="0" fromWordArt="0" anchor="ctr" anchorCtr="0" forceAA="0" compatLnSpc="1">
            <a:prstTxWarp prst="textNoShape">
              <a:avLst/>
            </a:prstTxWarp>
            <a:noAutofit/>
          </a:bodyPr>
          <a:lstStyle/>
          <a:p>
            <a:pPr algn="ctr" defTabSz="816080"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52"/>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2"/>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2"/>
            <a:ext cx="11147562" cy="1094146"/>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54"/>
            <a:ext cx="11147562" cy="678647"/>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37"/>
            <a:ext cx="11147562" cy="1818959"/>
          </a:xfrm>
          <a:prstGeom prst="rect">
            <a:avLst/>
          </a:prstGeom>
        </p:spPr>
        <p:txBody>
          <a:bodyPr/>
          <a:lstStyle>
            <a:lvl1pPr marL="253692" indent="-253692">
              <a:buFont typeface="Wingdings" pitchFamily="2" charset="2"/>
              <a:buChar char=""/>
              <a:defRPr sz="3600">
                <a:solidFill>
                  <a:schemeClr val="tx1"/>
                </a:solidFill>
              </a:defRPr>
            </a:lvl1pPr>
            <a:lvl2pPr marL="462031" indent="-208340">
              <a:buFont typeface="Wingdings" pitchFamily="2" charset="2"/>
              <a:buChar char=""/>
              <a:defRPr>
                <a:solidFill>
                  <a:schemeClr val="tx1"/>
                </a:solidFill>
                <a:latin typeface="+mn-lt"/>
              </a:defRPr>
            </a:lvl2pPr>
            <a:lvl3pPr marL="661865" indent="-199836">
              <a:buFont typeface="Wingdings" pitchFamily="2" charset="2"/>
              <a:buChar char=""/>
              <a:tabLst/>
              <a:defRPr>
                <a:solidFill>
                  <a:schemeClr val="tx1"/>
                </a:solidFill>
                <a:latin typeface="+mn-lt"/>
              </a:defRPr>
            </a:lvl3pPr>
            <a:lvl4pPr marL="816347" indent="-154483">
              <a:buFont typeface="Wingdings" pitchFamily="2" charset="2"/>
              <a:buChar char=""/>
              <a:defRPr>
                <a:solidFill>
                  <a:schemeClr val="tx1"/>
                </a:solidFill>
                <a:latin typeface="+mn-lt"/>
              </a:defRPr>
            </a:lvl4pPr>
            <a:lvl5pPr marL="970831" indent="-15448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661993"/>
          </a:xfrm>
        </p:spPr>
        <p:txBody>
          <a:bodyPr>
            <a:spAutoFit/>
          </a:bodyPr>
          <a:lstStyle>
            <a:lvl1pPr marL="260778" indent="-260778">
              <a:spcBef>
                <a:spcPts val="1071"/>
              </a:spcBef>
              <a:buClr>
                <a:schemeClr val="tx1"/>
              </a:buClr>
              <a:buFont typeface="Wingdings" pitchFamily="2" charset="2"/>
              <a:buChar char=""/>
              <a:defRPr lang="en-US" dirty="0" smtClean="0"/>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661993"/>
          </a:xfrm>
        </p:spPr>
        <p:txBody>
          <a:bodyPr>
            <a:spAutoFit/>
          </a:bodyPr>
          <a:lstStyle>
            <a:lvl1pPr marL="260778" indent="-260778">
              <a:spcBef>
                <a:spcPts val="1071"/>
              </a:spcBef>
              <a:buClr>
                <a:schemeClr val="tx1"/>
              </a:buClr>
              <a:buFont typeface="Wingdings" pitchFamily="2" charset="2"/>
              <a:buChar char=""/>
              <a:defRPr>
                <a:solidFill>
                  <a:schemeClr val="tx1"/>
                </a:solidFill>
              </a:defRPr>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35"/>
            <a:ext cx="11150736" cy="1722010"/>
          </a:xfrm>
        </p:spPr>
        <p:txBody>
          <a:bodyPr/>
          <a:lstStyle>
            <a:lvl1pPr marL="0" indent="0">
              <a:buNone/>
              <a:defRPr sz="2900">
                <a:solidFill>
                  <a:schemeClr val="tx1"/>
                </a:solidFill>
                <a:latin typeface="Consolas" pitchFamily="49" charset="0"/>
                <a:cs typeface="Consolas" pitchFamily="49" charset="0"/>
              </a:defRPr>
            </a:lvl1pPr>
            <a:lvl2pPr marL="303296" indent="0">
              <a:buNone/>
              <a:defRPr>
                <a:solidFill>
                  <a:schemeClr val="tx1"/>
                </a:solidFill>
                <a:latin typeface="Consolas" pitchFamily="49" charset="0"/>
                <a:cs typeface="Consolas" pitchFamily="49" charset="0"/>
              </a:defRPr>
            </a:lvl2pPr>
            <a:lvl3pPr marL="511635" indent="0">
              <a:buNone/>
              <a:defRPr>
                <a:solidFill>
                  <a:schemeClr val="tx1"/>
                </a:solidFill>
                <a:latin typeface="Consolas" pitchFamily="49" charset="0"/>
                <a:cs typeface="Consolas" pitchFamily="49" charset="0"/>
              </a:defRPr>
            </a:lvl3pPr>
            <a:lvl4pPr marL="712888" indent="0">
              <a:buNone/>
              <a:defRPr>
                <a:solidFill>
                  <a:schemeClr val="tx1"/>
                </a:solidFill>
                <a:latin typeface="Consolas" pitchFamily="49" charset="0"/>
                <a:cs typeface="Consolas" pitchFamily="49" charset="0"/>
              </a:defRPr>
            </a:lvl4pPr>
            <a:lvl5pPr marL="919809"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06"/>
            <a:ext cx="6585796" cy="123111"/>
          </a:xfrm>
          <a:prstGeom prst="rect">
            <a:avLst/>
          </a:prstGeom>
          <a:noFill/>
        </p:spPr>
        <p:txBody>
          <a:bodyPr wrap="square" lIns="0" tIns="0" rIns="0" bIns="0" rtlCol="0">
            <a:spAutoFit/>
          </a:bodyPr>
          <a:lstStyle/>
          <a:p>
            <a:pPr algn="ctr" defTabSz="816315"/>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17"/>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3" y="1951279"/>
            <a:ext cx="10789877" cy="1523846"/>
          </a:xfrm>
        </p:spPr>
        <p:txBody>
          <a:bodyPr anchor="ctr" anchorCtr="0">
            <a:noAutofit/>
          </a:bodyPr>
          <a:lstStyle>
            <a:lvl1pPr>
              <a:lnSpc>
                <a:spcPct val="90000"/>
              </a:lnSpc>
              <a:defRPr sz="58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6786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7320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786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5"/>
            <a:ext cx="11147562" cy="1763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2"/>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3027" indent="-413027">
              <a:lnSpc>
                <a:spcPct val="90000"/>
              </a:lnSpc>
              <a:defRPr sz="3500"/>
            </a:lvl1pPr>
            <a:lvl2pPr marL="818022" indent="-395353">
              <a:lnSpc>
                <a:spcPct val="90000"/>
              </a:lnSpc>
              <a:defRPr sz="2900"/>
            </a:lvl2pPr>
            <a:lvl3pPr marL="1158730" indent="-350350">
              <a:lnSpc>
                <a:spcPct val="90000"/>
              </a:lnSpc>
              <a:defRPr sz="2400"/>
            </a:lvl3pPr>
            <a:lvl4pPr marL="1491404" indent="-332674">
              <a:lnSpc>
                <a:spcPct val="90000"/>
              </a:lnSpc>
              <a:defRPr sz="2100"/>
            </a:lvl4pPr>
            <a:lvl5pPr marL="1841755" indent="-34070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673" indent="-422673">
              <a:lnSpc>
                <a:spcPct val="90000"/>
              </a:lnSpc>
              <a:defRPr sz="3500"/>
            </a:lvl1pPr>
            <a:lvl2pPr marL="818022" indent="-413027">
              <a:lnSpc>
                <a:spcPct val="90000"/>
              </a:lnSpc>
              <a:defRPr sz="2900"/>
            </a:lvl2pPr>
            <a:lvl3pPr marL="1168373" indent="-368029">
              <a:lnSpc>
                <a:spcPct val="90000"/>
              </a:lnSpc>
              <a:defRPr sz="2400"/>
            </a:lvl3pPr>
            <a:lvl4pPr marL="1491404" indent="-323030">
              <a:lnSpc>
                <a:spcPct val="90000"/>
              </a:lnSpc>
              <a:defRPr sz="2100"/>
            </a:lvl4pPr>
            <a:lvl5pPr marL="1841755" indent="-3326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6"/>
            <a:ext cx="5484257" cy="1874359"/>
          </a:xfrm>
        </p:spPr>
        <p:txBody>
          <a:bodyPr/>
          <a:lstStyle>
            <a:lvl1pPr marL="342318" indent="-342318">
              <a:defRPr sz="2900"/>
            </a:lvl1pPr>
            <a:lvl2pPr marL="683024" indent="-323030">
              <a:defRPr sz="2400"/>
            </a:lvl2pPr>
            <a:lvl3pPr marL="988375" indent="-295710">
              <a:defRPr sz="2100"/>
            </a:lvl3pPr>
            <a:lvl4pPr marL="1276049" indent="-278033">
              <a:defRPr sz="2100"/>
            </a:lvl4pPr>
            <a:lvl5pPr marL="1554086" indent="-25071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6"/>
            <a:ext cx="5485686" cy="1874359"/>
          </a:xfrm>
        </p:spPr>
        <p:txBody>
          <a:bodyPr/>
          <a:lstStyle>
            <a:lvl1pPr marL="359994" indent="-359994">
              <a:defRPr sz="2900"/>
            </a:lvl1pPr>
            <a:lvl2pPr marL="692667" indent="-332674">
              <a:defRPr sz="2400"/>
            </a:lvl2pPr>
            <a:lvl3pPr marL="998021" indent="-297318">
              <a:defRPr sz="2100"/>
            </a:lvl3pPr>
            <a:lvl4pPr marL="1276049" indent="-287675">
              <a:defRPr sz="2100"/>
            </a:lvl4pPr>
            <a:lvl5pPr marL="1554086" indent="-26838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2"/>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Lst>
  <p:transition>
    <p:fade/>
  </p:transition>
  <p:timing>
    <p:tnLst>
      <p:par>
        <p:cTn id="1" dur="indefinite" restart="never" nodeType="tmRoot"/>
      </p:par>
    </p:tnLst>
  </p:timing>
  <p:txStyles>
    <p:titleStyle>
      <a:lvl1pPr algn="l" defTabSz="1110841"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9299" indent="-559299" algn="l" defTabSz="111084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3"/>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3"/>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841"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84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672" indent="-9642" algn="l" defTabSz="111084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698"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087"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472" indent="0"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1"/>
            <a:ext cx="11147562" cy="6786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38"/>
            <a:ext cx="11150736" cy="176356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4" y="6407755"/>
            <a:ext cx="2133322" cy="273907"/>
          </a:xfrm>
          <a:prstGeom prst="rect">
            <a:avLst/>
          </a:prstGeom>
        </p:spPr>
        <p:txBody>
          <a:bodyPr vert="horz" lIns="81635" tIns="40818" rIns="81635" bIns="40818" rtlCol="0" anchor="ctr"/>
          <a:lstStyle>
            <a:lvl1pPr algn="l">
              <a:defRPr sz="1100">
                <a:solidFill>
                  <a:schemeClr val="tx1"/>
                </a:solidFill>
              </a:defRPr>
            </a:lvl1pPr>
          </a:lstStyle>
          <a:p>
            <a:pPr defTabSz="816315"/>
            <a:fld id="{20CE17AF-4091-48A7-8681-C3B1BE5CA3B0}" type="datetime1">
              <a:rPr lang="en-GB" smtClean="0">
                <a:solidFill>
                  <a:srgbClr val="FFFFFF"/>
                </a:solidFill>
              </a:rPr>
              <a:pPr defTabSz="816315"/>
              <a:t>20/09/2013</a:t>
            </a:fld>
            <a:endParaRPr lang="en-GB" dirty="0">
              <a:solidFill>
                <a:srgbClr val="FFFFFF"/>
              </a:solidFill>
            </a:endParaRPr>
          </a:p>
        </p:txBody>
      </p:sp>
      <p:sp>
        <p:nvSpPr>
          <p:cNvPr id="7" name="Footer Placeholder 4"/>
          <p:cNvSpPr>
            <a:spLocks noGrp="1"/>
          </p:cNvSpPr>
          <p:nvPr>
            <p:ph type="ftr" sz="quarter" idx="3"/>
          </p:nvPr>
        </p:nvSpPr>
        <p:spPr>
          <a:xfrm>
            <a:off x="3123793" y="6407755"/>
            <a:ext cx="5889637" cy="273907"/>
          </a:xfrm>
          <a:prstGeom prst="rect">
            <a:avLst/>
          </a:prstGeom>
        </p:spPr>
        <p:txBody>
          <a:bodyPr vert="horz" lIns="81635" tIns="40818" rIns="81635" bIns="40818" rtlCol="0" anchor="ctr"/>
          <a:lstStyle>
            <a:lvl1pPr algn="ctr">
              <a:defRPr sz="1100">
                <a:solidFill>
                  <a:schemeClr val="tx1"/>
                </a:solidFill>
              </a:defRPr>
            </a:lvl1pPr>
          </a:lstStyle>
          <a:p>
            <a:pPr defTabSz="816315"/>
            <a:endParaRPr lang="en-GB" dirty="0">
              <a:solidFill>
                <a:srgbClr val="FFFFFF"/>
              </a:solidFill>
            </a:endParaRPr>
          </a:p>
        </p:txBody>
      </p:sp>
      <p:sp>
        <p:nvSpPr>
          <p:cNvPr id="8" name="Slide Number Placeholder 5"/>
          <p:cNvSpPr>
            <a:spLocks noGrp="1"/>
          </p:cNvSpPr>
          <p:nvPr>
            <p:ph type="sldNum" sz="quarter" idx="4"/>
          </p:nvPr>
        </p:nvSpPr>
        <p:spPr>
          <a:xfrm>
            <a:off x="9533288" y="6407755"/>
            <a:ext cx="2133322" cy="273907"/>
          </a:xfrm>
          <a:prstGeom prst="rect">
            <a:avLst/>
          </a:prstGeom>
        </p:spPr>
        <p:txBody>
          <a:bodyPr vert="horz" lIns="81635" tIns="40818" rIns="81635" bIns="40818" rtlCol="0" anchor="ctr"/>
          <a:lstStyle>
            <a:lvl1pPr algn="r">
              <a:defRPr sz="1100">
                <a:solidFill>
                  <a:schemeClr val="tx1"/>
                </a:solidFill>
              </a:defRPr>
            </a:lvl1pPr>
          </a:lstStyle>
          <a:p>
            <a:pPr defTabSz="816315"/>
            <a:fld id="{66F9B19E-23E9-4120-A06C-57F6EDB783B3}" type="slidenum">
              <a:rPr lang="en-GB" smtClean="0">
                <a:solidFill>
                  <a:srgbClr val="FFFFFF"/>
                </a:solidFill>
              </a:rPr>
              <a:pPr defTabSz="816315"/>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6315"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296" marR="0" indent="-303296" algn="l" defTabSz="816315"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635" marR="0" indent="-208340" algn="l" defTabSz="816315"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888"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712888" algn="l"/>
        </a:tabLst>
        <a:defRPr sz="2100" kern="1200" spc="0" baseline="0">
          <a:solidFill>
            <a:schemeClr val="tx2"/>
          </a:solidFill>
          <a:latin typeface="+mn-lt"/>
          <a:ea typeface="+mn-ea"/>
          <a:cs typeface="+mn-cs"/>
        </a:defRPr>
      </a:lvl3pPr>
      <a:lvl4pPr marL="919809" marR="0" indent="-206921" algn="l" defTabSz="81631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4pPr>
      <a:lvl5pPr marL="1121061"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1121061" algn="l"/>
        </a:tabLst>
        <a:defRPr sz="1800" kern="1200" spc="0" baseline="0">
          <a:solidFill>
            <a:schemeClr val="tx2"/>
          </a:solidFill>
          <a:latin typeface="+mn-lt"/>
          <a:ea typeface="+mn-ea"/>
          <a:cs typeface="+mn-cs"/>
        </a:defRPr>
      </a:lvl5pPr>
      <a:lvl6pPr marL="2244867"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25"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182"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340"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15" rtl="0" eaLnBrk="1" latinLnBrk="0" hangingPunct="1">
        <a:defRPr sz="1700" kern="1200">
          <a:solidFill>
            <a:schemeClr val="tx1"/>
          </a:solidFill>
          <a:latin typeface="+mn-lt"/>
          <a:ea typeface="+mn-ea"/>
          <a:cs typeface="+mn-cs"/>
        </a:defRPr>
      </a:lvl1pPr>
      <a:lvl2pPr marL="408158" algn="l" defTabSz="816315" rtl="0" eaLnBrk="1" latinLnBrk="0" hangingPunct="1">
        <a:defRPr sz="1700" kern="1200">
          <a:solidFill>
            <a:schemeClr val="tx1"/>
          </a:solidFill>
          <a:latin typeface="+mn-lt"/>
          <a:ea typeface="+mn-ea"/>
          <a:cs typeface="+mn-cs"/>
        </a:defRPr>
      </a:lvl2pPr>
      <a:lvl3pPr marL="816315" algn="l" defTabSz="816315" rtl="0" eaLnBrk="1" latinLnBrk="0" hangingPunct="1">
        <a:defRPr sz="1700" kern="1200">
          <a:solidFill>
            <a:schemeClr val="tx1"/>
          </a:solidFill>
          <a:latin typeface="+mn-lt"/>
          <a:ea typeface="+mn-ea"/>
          <a:cs typeface="+mn-cs"/>
        </a:defRPr>
      </a:lvl3pPr>
      <a:lvl4pPr marL="1224473" algn="l" defTabSz="816315" rtl="0" eaLnBrk="1" latinLnBrk="0" hangingPunct="1">
        <a:defRPr sz="1700" kern="1200">
          <a:solidFill>
            <a:schemeClr val="tx1"/>
          </a:solidFill>
          <a:latin typeface="+mn-lt"/>
          <a:ea typeface="+mn-ea"/>
          <a:cs typeface="+mn-cs"/>
        </a:defRPr>
      </a:lvl4pPr>
      <a:lvl5pPr marL="1632631" algn="l" defTabSz="816315" rtl="0" eaLnBrk="1" latinLnBrk="0" hangingPunct="1">
        <a:defRPr sz="1700" kern="1200">
          <a:solidFill>
            <a:schemeClr val="tx1"/>
          </a:solidFill>
          <a:latin typeface="+mn-lt"/>
          <a:ea typeface="+mn-ea"/>
          <a:cs typeface="+mn-cs"/>
        </a:defRPr>
      </a:lvl5pPr>
      <a:lvl6pPr marL="2040788" algn="l" defTabSz="816315" rtl="0" eaLnBrk="1" latinLnBrk="0" hangingPunct="1">
        <a:defRPr sz="1700" kern="1200">
          <a:solidFill>
            <a:schemeClr val="tx1"/>
          </a:solidFill>
          <a:latin typeface="+mn-lt"/>
          <a:ea typeface="+mn-ea"/>
          <a:cs typeface="+mn-cs"/>
        </a:defRPr>
      </a:lvl6pPr>
      <a:lvl7pPr marL="2448946" algn="l" defTabSz="816315" rtl="0" eaLnBrk="1" latinLnBrk="0" hangingPunct="1">
        <a:defRPr sz="1700" kern="1200">
          <a:solidFill>
            <a:schemeClr val="tx1"/>
          </a:solidFill>
          <a:latin typeface="+mn-lt"/>
          <a:ea typeface="+mn-ea"/>
          <a:cs typeface="+mn-cs"/>
        </a:defRPr>
      </a:lvl7pPr>
      <a:lvl8pPr marL="2857104" algn="l" defTabSz="816315" rtl="0" eaLnBrk="1" latinLnBrk="0" hangingPunct="1">
        <a:defRPr sz="1700" kern="1200">
          <a:solidFill>
            <a:schemeClr val="tx1"/>
          </a:solidFill>
          <a:latin typeface="+mn-lt"/>
          <a:ea typeface="+mn-ea"/>
          <a:cs typeface="+mn-cs"/>
        </a:defRPr>
      </a:lvl8pPr>
      <a:lvl9pPr marL="3265261" algn="l" defTabSz="81631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github.com/fsharp/fsharp" TargetMode="Externa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twitter.com/tomaspetricek/status/377225463594094592"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hyperlink" Target="http://images.google.com/url?sa=i&amp;rct=j&amp;q=visual+studio+2012+logo&amp;source=images&amp;cd=&amp;cad=rja&amp;docid=N-zEwOQ0UbpHoM&amp;tbnid=k8OaKxebxS3aXM:&amp;ved=0CAUQjRw&amp;url=http://blogs.msdn.com/b/somasegar/archive/2012/05/31/visual-studio-2012-and-net-4-5-release-candidates-available-now.aspx&amp;ei=WiBCUaPeEOON0wWLloCQBg&amp;bvm=bv.43287494,d.d2k&amp;psig=AFQjCNGy3NNe-UnxABYwFjpN73bV6IqYLA&amp;ust=1363374549634858" TargetMode="External"/><Relationship Id="rId13" Type="http://schemas.openxmlformats.org/officeDocument/2006/relationships/hyperlink" Target="http://images.google.com/url?sa=i&amp;rct=j&amp;q=vim+logo&amp;source=images&amp;cd=&amp;cad=rja&amp;docid=NgjWruOPjF6OdM&amp;tbnid=y1KqB6sPHlfVDM:&amp;ved=0CAUQjRw&amp;url=http://www.elfnet.org/2012/09/19/howto-create-directory-vim/&amp;ei=YDJCUZjeFqa50QX-xYH4CA&amp;bvm=bv.43287494,d.d2k&amp;psig=AFQjCNEgEy46Fh9Tt-lkDn9Q11OPZ197Vg&amp;ust=1363379166057500" TargetMode="External"/><Relationship Id="rId3" Type="http://schemas.openxmlformats.org/officeDocument/2006/relationships/image" Target="../media/image24.jpeg"/><Relationship Id="rId7" Type="http://schemas.openxmlformats.org/officeDocument/2006/relationships/image" Target="../media/image26.jpeg"/><Relationship Id="rId12" Type="http://schemas.openxmlformats.org/officeDocument/2006/relationships/image" Target="../media/image29.png"/><Relationship Id="rId2" Type="http://schemas.openxmlformats.org/officeDocument/2006/relationships/hyperlink" Target="http://images.google.com/url?sa=i&amp;rct=j&amp;q=xamarin+studio&amp;source=images&amp;cd=&amp;cad=rja&amp;docid=sDNfErI7AYldkM&amp;tbnid=h032Lmo5L001FM:&amp;ved=0CAUQjRw&amp;url=http://pianoface.com/xamarin-debuts-ios-and-android-app-development-inside-visual-studio-for-c-venturebeat/&amp;ei=Wh9CUbWYJInG0QWF94GgBg&amp;bvm=bv.43287494,d.d2k&amp;psig=AFQjCNHtXyAIv1mPHVk-k7PZ4q5JQDjLpA&amp;ust=1363374234453990" TargetMode="External"/><Relationship Id="rId1" Type="http://schemas.openxmlformats.org/officeDocument/2006/relationships/slideLayout" Target="../slideLayouts/slideLayout2.xml"/><Relationship Id="rId6" Type="http://schemas.openxmlformats.org/officeDocument/2006/relationships/hyperlink" Target="http://images.google.com/url?sa=i&amp;rct=j&amp;q=monodevelop+3.0&amp;source=images&amp;cd=&amp;cad=rja&amp;docid=qOc-dYsEN9ArRM&amp;tbnid=qggn4nUDdeCMCM:&amp;ved=0CAUQjRw&amp;url=http://d.hatena.ne.jp/zecl/20121212/p1&amp;ei=KCBCUaezB4bC0QXqkYHoBw&amp;bvm=bv.43287494,d.d2k&amp;psig=AFQjCNEvkcdrJFk27LmmrgUMojoddqb46Q&amp;ust=1363374488164509" TargetMode="Externa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1.png"/><Relationship Id="rId10" Type="http://schemas.openxmlformats.org/officeDocument/2006/relationships/hyperlink" Target="http://images.google.com/url?sa=i&amp;rct=j&amp;q=emacs+logo&amp;source=images&amp;cd=&amp;cad=rja&amp;docid=7TXaw2i6QLQe-M&amp;tbnid=yP-3lFHpCF4n3M:&amp;ved=0CAUQjRw&amp;url=http://commons.wikimedia.org/wiki/File:Emacs-logo.svg&amp;ei=EixCUfymOMyLhQebkoGgBg&amp;bvm=bv.43287494,d.ZG4&amp;psig=AFQjCNFZKTZNHSGOrgRENlDkY8ckU_-xZg&amp;ust=1363377507787826" TargetMode="External"/><Relationship Id="rId4" Type="http://schemas.openxmlformats.org/officeDocument/2006/relationships/hyperlink" Target="http://images.google.com/url?sa=i&amp;rct=j&amp;q=xamarin+studio&amp;source=images&amp;cd=&amp;cad=rja&amp;docid=vvbfsA0gpZnI_M&amp;tbnid=xGRnMR-D1WVosM:&amp;ved=0CAUQjRw&amp;url=http://blog.xamarin.com/xamarin-is-ready-for-visual-studio-2012-launch/&amp;ei=fh9CUYy3IKO60QWpt4DwCg&amp;bvm=bv.43287494,d.d2k&amp;psig=AFQjCNHtXyAIv1mPHVk-k7PZ4q5JQDjLpA&amp;ust=1363374234453990" TargetMode="External"/><Relationship Id="rId9" Type="http://schemas.openxmlformats.org/officeDocument/2006/relationships/image" Target="../media/image27.png"/><Relationship Id="rId1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dungpa/fantomas/"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funscript.info/"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13_4EUJ0v4A" TargetMode="External"/><Relationship Id="rId2" Type="http://schemas.openxmlformats.org/officeDocument/2006/relationships/hyperlink" Target="http://m-brace.net/" TargetMode="Externa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hyperlink" Target="http://fsharp.org/math"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christoph.ruegg.name/blog/towards-mathnet-numerics-v3.html"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8" Type="http://schemas.openxmlformats.org/officeDocument/2006/relationships/hyperlink" Target="http://fsharp.org/" TargetMode="External"/><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images.google.com/url?sa=i&amp;rct=j&amp;q=pope+smoke&amp;source=images&amp;cd=&amp;cad=rja&amp;docid=6-AAhvanqEu0iM&amp;tbnid=vSew0fDk85gPiM:&amp;ved=0CAUQjRw&amp;url=http://www.ynaija.com/white-smoke-we-have-a-new-pope-its-cardinal-bergoglio-of-argentina-photos/&amp;ei=7BdCUc3vE62U0QXV34DACA&amp;bvm=bv.43287494,d.d2k&amp;psig=AFQjCNFvvEcRjWQUGBtxzd6LwqXhWIOAHA&amp;ust=1363372320578294"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image" Target="../media/image8.png"/><Relationship Id="rId16" Type="http://schemas.openxmlformats.org/officeDocument/2006/relationships/hyperlink" Target="http://mathnetnumerics.codeplex.com/" TargetMode="External"/><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19.png"/><Relationship Id="rId10" Type="http://schemas.openxmlformats.org/officeDocument/2006/relationships/image" Target="../media/image14.gif"/><Relationship Id="rId4" Type="http://schemas.openxmlformats.org/officeDocument/2006/relationships/image" Target="../media/image9.jpeg"/><Relationship Id="rId9" Type="http://schemas.openxmlformats.org/officeDocument/2006/relationships/image" Target="../media/image13.jpe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2"/>
            <a:ext cx="10359152" cy="3345577"/>
          </a:xfrm>
        </p:spPr>
        <p:txBody>
          <a:bodyPr>
            <a:normAutofit/>
          </a:bodyPr>
          <a:lstStyle/>
          <a:p>
            <a:r>
              <a:rPr lang="en-GB" sz="5400" dirty="0">
                <a:ea typeface="Segoe UI" pitchFamily="34" charset="0"/>
                <a:cs typeface="Segoe UI" pitchFamily="34" charset="0"/>
                <a:sym typeface="Wingdings" pitchFamily="2" charset="2"/>
              </a:rPr>
              <a:t>F# in the </a:t>
            </a:r>
            <a:r>
              <a:rPr lang="en-GB" sz="5400" dirty="0" smtClean="0">
                <a:ea typeface="Segoe UI" pitchFamily="34" charset="0"/>
                <a:cs typeface="Segoe UI" pitchFamily="34" charset="0"/>
                <a:sym typeface="Wingdings" pitchFamily="2" charset="2"/>
              </a:rPr>
              <a:t>Open </a:t>
            </a:r>
            <a:r>
              <a:rPr lang="en-GB" sz="5400" dirty="0">
                <a:ea typeface="Segoe UI" pitchFamily="34" charset="0"/>
                <a:cs typeface="Segoe UI" pitchFamily="34" charset="0"/>
                <a:sym typeface="Wingdings" pitchFamily="2" charset="2"/>
              </a:rPr>
              <a:t>Source World</a:t>
            </a: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911078" y="4605445"/>
            <a:ext cx="10416051" cy="1753006"/>
          </a:xfrm>
        </p:spPr>
        <p:txBody>
          <a:bodyPr>
            <a:normAutofit/>
          </a:bodyPr>
          <a:lstStyle/>
          <a:p>
            <a:r>
              <a:rPr lang="fr-FR" dirty="0" smtClean="0">
                <a:solidFill>
                  <a:srgbClr val="002060"/>
                </a:solidFill>
                <a:ea typeface="Segoe UI" pitchFamily="34" charset="0"/>
                <a:cs typeface="Segoe UI" pitchFamily="34" charset="0"/>
              </a:rPr>
              <a:t>Don Syme, Keith Battocchi</a:t>
            </a:r>
          </a:p>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a:solidFill>
                  <a:srgbClr val="002060"/>
                </a:solidFill>
                <a:ea typeface="Segoe UI" pitchFamily="34" charset="0"/>
                <a:cs typeface="Segoe UI" pitchFamily="34" charset="0"/>
              </a:rPr>
              <a:t>, @</a:t>
            </a:r>
            <a:r>
              <a:rPr lang="fr-FR" dirty="0" err="1">
                <a:solidFill>
                  <a:srgbClr val="002060"/>
                </a:solidFill>
                <a:ea typeface="Segoe UI" pitchFamily="34" charset="0"/>
                <a:cs typeface="Segoe UI" pitchFamily="34" charset="0"/>
              </a:rPr>
              <a:t>kbattocchi</a:t>
            </a:r>
            <a:r>
              <a:rPr lang="fr-FR" dirty="0">
                <a:solidFill>
                  <a:srgbClr val="002060"/>
                </a:solidFill>
                <a:ea typeface="Segoe UI" pitchFamily="34" charset="0"/>
                <a:cs typeface="Segoe UI" pitchFamily="34" charset="0"/>
              </a:rPr>
              <a:t> </a:t>
            </a:r>
            <a:endParaRPr lang="fr-FR" dirty="0" smtClean="0">
              <a:solidFill>
                <a:srgbClr val="002060"/>
              </a:solidFill>
              <a:ea typeface="Segoe UI" pitchFamily="34" charset="0"/>
              <a:cs typeface="Segoe UI" pitchFamily="34" charset="0"/>
            </a:endParaRPr>
          </a:p>
          <a:p>
            <a:r>
              <a:rPr lang="fr-FR" b="0" dirty="0" smtClean="0">
                <a:solidFill>
                  <a:srgbClr val="002060"/>
                </a:solidFill>
                <a:latin typeface="Segoe Light" charset="0"/>
                <a:ea typeface="Segoe UI" pitchFamily="34" charset="0"/>
                <a:cs typeface="Segoe UI" pitchFamily="34" charset="0"/>
              </a:rPr>
              <a:t>F</a:t>
            </a:r>
            <a:r>
              <a:rPr lang="fr-FR" b="0" dirty="0" smtClean="0">
                <a:solidFill>
                  <a:srgbClr val="002060"/>
                </a:solidFill>
                <a:latin typeface="Segoe Light" charset="0"/>
                <a:ea typeface="Segoe UI" pitchFamily="34" charset="0"/>
                <a:cs typeface="Segoe UI" pitchFamily="34" charset="0"/>
              </a:rPr>
              <a:t># </a:t>
            </a:r>
            <a:r>
              <a:rPr lang="fr-FR" b="0" dirty="0" err="1" smtClean="0">
                <a:solidFill>
                  <a:srgbClr val="002060"/>
                </a:solidFill>
                <a:latin typeface="Segoe Light" charset="0"/>
                <a:ea typeface="Segoe UI" pitchFamily="34" charset="0"/>
                <a:cs typeface="Segoe UI" pitchFamily="34" charset="0"/>
              </a:rPr>
              <a:t>Community</a:t>
            </a:r>
            <a:r>
              <a:rPr lang="fr-FR" b="0" dirty="0" smtClean="0">
                <a:solidFill>
                  <a:srgbClr val="002060"/>
                </a:solidFill>
                <a:latin typeface="Segoe Light" charset="0"/>
                <a:ea typeface="Segoe UI" pitchFamily="34" charset="0"/>
                <a:cs typeface="Segoe UI" pitchFamily="34" charset="0"/>
              </a:rPr>
              <a:t> </a:t>
            </a:r>
            <a:r>
              <a:rPr lang="fr-FR" b="0" dirty="0" err="1" smtClean="0">
                <a:solidFill>
                  <a:srgbClr val="002060"/>
                </a:solidFill>
                <a:latin typeface="Segoe Light" charset="0"/>
                <a:ea typeface="Segoe UI" pitchFamily="34" charset="0"/>
                <a:cs typeface="Segoe UI" pitchFamily="34" charset="0"/>
              </a:rPr>
              <a:t>Contributors</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8204737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5911" y="362641"/>
            <a:ext cx="11171635" cy="747897"/>
          </a:xfrm>
        </p:spPr>
        <p:txBody>
          <a:bodyPr/>
          <a:lstStyle/>
          <a:p>
            <a:r>
              <a:rPr lang="en-GB" dirty="0" smtClean="0">
                <a:hlinkClick r:id="rId2"/>
              </a:rPr>
              <a:t>http://fsharp.org</a:t>
            </a:r>
            <a:r>
              <a:rPr lang="en-GB" dirty="0" smtClean="0"/>
              <a:t> </a:t>
            </a:r>
            <a:endParaRPr lang="en-GB"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48" t="21919" r="24360" b="13656"/>
          <a:stretch/>
        </p:blipFill>
        <p:spPr bwMode="auto">
          <a:xfrm>
            <a:off x="545911" y="1978926"/>
            <a:ext cx="7219666" cy="42035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3130" t="47787" r="7803" b="26107"/>
          <a:stretch/>
        </p:blipFill>
        <p:spPr bwMode="auto">
          <a:xfrm>
            <a:off x="8379725" y="2866029"/>
            <a:ext cx="3168959" cy="286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84191" y="2388358"/>
            <a:ext cx="1841145" cy="276999"/>
          </a:xfrm>
          <a:prstGeom prst="rect">
            <a:avLst/>
          </a:prstGeom>
          <a:noFill/>
        </p:spPr>
        <p:txBody>
          <a:bodyPr wrap="none" lIns="0" tIns="0" rIns="0" bIns="0" rtlCol="0">
            <a:spAutoFit/>
          </a:bodyPr>
          <a:lstStyle/>
          <a:p>
            <a:r>
              <a:rPr lang="en-GB" sz="1800" b="1" dirty="0" smtClean="0">
                <a:gradFill>
                  <a:gsLst>
                    <a:gs pos="0">
                      <a:schemeClr val="tx1"/>
                    </a:gs>
                    <a:gs pos="86000">
                      <a:schemeClr val="tx1"/>
                    </a:gs>
                  </a:gsLst>
                  <a:lin ang="5400000" scaled="0"/>
                </a:gradFill>
                <a:latin typeface="+mj-lt"/>
              </a:rPr>
              <a:t>Working Groups:</a:t>
            </a:r>
            <a:endParaRPr lang="en-GB" sz="1800" b="1" dirty="0" smtClean="0">
              <a:gradFill>
                <a:gsLst>
                  <a:gs pos="0">
                    <a:schemeClr val="tx1"/>
                  </a:gs>
                  <a:gs pos="86000">
                    <a:schemeClr val="tx1"/>
                  </a:gs>
                </a:gsLst>
                <a:lin ang="5400000" scaled="0"/>
              </a:gradFill>
              <a:latin typeface="+mj-lt"/>
            </a:endParaRPr>
          </a:p>
        </p:txBody>
      </p:sp>
    </p:spTree>
    <p:extLst>
      <p:ext uri="{BB962C8B-B14F-4D97-AF65-F5344CB8AC3E}">
        <p14:creationId xmlns:p14="http://schemas.microsoft.com/office/powerpoint/2010/main" val="2630567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do Microsoft contribute to F#?</a:t>
            </a:r>
            <a:endParaRPr lang="en-GB" dirty="0"/>
          </a:p>
        </p:txBody>
      </p:sp>
    </p:spTree>
    <p:extLst>
      <p:ext uri="{BB962C8B-B14F-4D97-AF65-F5344CB8AC3E}">
        <p14:creationId xmlns:p14="http://schemas.microsoft.com/office/powerpoint/2010/main" val="30243830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881256"/>
            <a:ext cx="11171635" cy="4487382"/>
          </a:xfrm>
        </p:spPr>
        <p:txBody>
          <a:bodyPr/>
          <a:lstStyle/>
          <a:p>
            <a:r>
              <a:rPr lang="en-GB" dirty="0" smtClean="0"/>
              <a:t>functional-first </a:t>
            </a:r>
            <a:br>
              <a:rPr lang="en-GB" dirty="0" smtClean="0"/>
            </a:br>
            <a:r>
              <a:rPr lang="en-GB" dirty="0" smtClean="0"/>
              <a:t>= </a:t>
            </a:r>
            <a:br>
              <a:rPr lang="en-GB" dirty="0" smtClean="0"/>
            </a:br>
            <a:r>
              <a:rPr lang="en-GB" dirty="0" smtClean="0"/>
              <a:t>simple code to solve complex problems </a:t>
            </a:r>
            <a:br>
              <a:rPr lang="en-GB" dirty="0" smtClean="0"/>
            </a:br>
            <a:r>
              <a:rPr lang="en-GB" dirty="0" smtClean="0"/>
              <a:t>= </a:t>
            </a:r>
            <a:br>
              <a:rPr lang="en-GB" dirty="0" smtClean="0"/>
            </a:br>
            <a:r>
              <a:rPr lang="en-GB" dirty="0" smtClean="0"/>
              <a:t>improved time-to-market for code-heavy programming</a:t>
            </a:r>
            <a:endParaRPr lang="en-GB" dirty="0"/>
          </a:p>
        </p:txBody>
      </p:sp>
    </p:spTree>
    <p:extLst>
      <p:ext uri="{BB962C8B-B14F-4D97-AF65-F5344CB8AC3E}">
        <p14:creationId xmlns:p14="http://schemas.microsoft.com/office/powerpoint/2010/main" val="68904316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But let’s </a:t>
            </a:r>
            <a:r>
              <a:rPr lang="en-GB" dirty="0" smtClean="0"/>
              <a:t>look more broadly…</a:t>
            </a:r>
            <a:endParaRPr lang="en-GB" dirty="0"/>
          </a:p>
        </p:txBody>
      </p:sp>
    </p:spTree>
    <p:extLst>
      <p:ext uri="{BB962C8B-B14F-4D97-AF65-F5344CB8AC3E}">
        <p14:creationId xmlns:p14="http://schemas.microsoft.com/office/powerpoint/2010/main" val="36270476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Core Components</a:t>
            </a:r>
            <a:endParaRPr lang="en-GB" dirty="0"/>
          </a:p>
        </p:txBody>
      </p:sp>
    </p:spTree>
    <p:extLst>
      <p:ext uri="{BB962C8B-B14F-4D97-AF65-F5344CB8AC3E}">
        <p14:creationId xmlns:p14="http://schemas.microsoft.com/office/powerpoint/2010/main" val="15293268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8168" y="1017734"/>
            <a:ext cx="11171635" cy="3351687"/>
          </a:xfrm>
        </p:spPr>
        <p:txBody>
          <a:bodyPr/>
          <a:lstStyle/>
          <a:p>
            <a:r>
              <a:rPr lang="en-GB" dirty="0"/>
              <a:t>F# Compiler “Open Edition”</a:t>
            </a:r>
            <a:r>
              <a:rPr lang="en-GB" dirty="0" smtClean="0"/>
              <a:t/>
            </a:r>
            <a:br>
              <a:rPr lang="en-GB" dirty="0" smtClean="0"/>
            </a:br>
            <a:r>
              <a:rPr lang="en-GB" dirty="0"/>
              <a:t/>
            </a:r>
            <a:br>
              <a:rPr lang="en-GB" dirty="0"/>
            </a:br>
            <a:r>
              <a:rPr lang="en-GB" sz="4000" dirty="0" smtClean="0">
                <a:hlinkClick r:id="rId2"/>
              </a:rPr>
              <a:t>http://</a:t>
            </a:r>
            <a:r>
              <a:rPr lang="en-GB" sz="4000" dirty="0" smtClean="0">
                <a:hlinkClick r:id="rId2"/>
              </a:rPr>
              <a:t>github.com/fsharp/fsharp</a:t>
            </a:r>
            <a:r>
              <a:rPr lang="en-GB" sz="4000" dirty="0" smtClean="0"/>
              <a:t> </a:t>
            </a:r>
            <a:r>
              <a:rPr lang="en-GB" sz="4000" dirty="0" smtClean="0"/>
              <a:t/>
            </a:r>
            <a:br>
              <a:rPr lang="en-GB" sz="4000" dirty="0" smtClean="0"/>
            </a:br>
            <a:r>
              <a:rPr lang="en-GB" sz="4000" dirty="0" smtClean="0"/>
              <a:t/>
            </a:r>
            <a:br>
              <a:rPr lang="en-GB" sz="4000" dirty="0" smtClean="0"/>
            </a:br>
            <a:endParaRPr lang="en-GB" dirty="0"/>
          </a:p>
        </p:txBody>
      </p:sp>
      <p:graphicFrame>
        <p:nvGraphicFramePr>
          <p:cNvPr id="3" name="Diagram 2"/>
          <p:cNvGraphicFramePr/>
          <p:nvPr>
            <p:extLst>
              <p:ext uri="{D42A27DB-BD31-4B8C-83A1-F6EECF244321}">
                <p14:modId xmlns:p14="http://schemas.microsoft.com/office/powerpoint/2010/main" val="2188989071"/>
              </p:ext>
            </p:extLst>
          </p:nvPr>
        </p:nvGraphicFramePr>
        <p:xfrm>
          <a:off x="1828799" y="3070746"/>
          <a:ext cx="8550335" cy="3959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2624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Libraries and Packages</a:t>
            </a:r>
            <a:endParaRPr lang="en-GB" dirty="0"/>
          </a:p>
        </p:txBody>
      </p:sp>
    </p:spTree>
    <p:extLst>
      <p:ext uri="{BB962C8B-B14F-4D97-AF65-F5344CB8AC3E}">
        <p14:creationId xmlns:p14="http://schemas.microsoft.com/office/powerpoint/2010/main" val="25724505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4376583"/>
          </a:xfrm>
        </p:spPr>
        <p:txBody>
          <a:bodyPr/>
          <a:lstStyle/>
          <a:p>
            <a:r>
              <a:rPr lang="en-GB" sz="6600" b="1" dirty="0" smtClean="0"/>
              <a:t>16,000</a:t>
            </a:r>
            <a:r>
              <a:rPr lang="en-GB" sz="3200" dirty="0" smtClean="0"/>
              <a:t> </a:t>
            </a:r>
            <a:r>
              <a:rPr lang="en-GB" dirty="0" smtClean="0"/>
              <a:t>unique </a:t>
            </a:r>
            <a:r>
              <a:rPr lang="en-GB" dirty="0" smtClean="0"/>
              <a:t>packages</a:t>
            </a:r>
            <a:br>
              <a:rPr lang="en-GB" dirty="0" smtClean="0"/>
            </a:br>
            <a:r>
              <a:rPr lang="en-GB" sz="3600" b="1" dirty="0" smtClean="0"/>
              <a:t>98,000,000 </a:t>
            </a:r>
            <a:r>
              <a:rPr lang="en-GB" sz="3600" dirty="0" smtClean="0"/>
              <a:t>package downloads</a:t>
            </a:r>
            <a:r>
              <a:rPr lang="en-GB" sz="3600" dirty="0" smtClean="0"/>
              <a:t/>
            </a:r>
            <a:br>
              <a:rPr lang="en-GB" sz="3600" dirty="0" smtClean="0"/>
            </a:br>
            <a:r>
              <a:rPr lang="en-GB" dirty="0"/>
              <a:t/>
            </a:r>
            <a:br>
              <a:rPr lang="en-GB" dirty="0"/>
            </a:br>
            <a:r>
              <a:rPr lang="en-GB" sz="4000" dirty="0" smtClean="0"/>
              <a:t>Windows, Mac, Linux</a:t>
            </a:r>
            <a:br>
              <a:rPr lang="en-GB" sz="4000" dirty="0" smtClean="0"/>
            </a:br>
            <a:r>
              <a:rPr lang="en-GB" sz="4000" dirty="0" smtClean="0"/>
              <a:t>.NET-oriented, many x-platform and open source</a:t>
            </a:r>
            <a:br>
              <a:rPr lang="en-GB" sz="4000" dirty="0" smtClean="0"/>
            </a:br>
            <a:r>
              <a:rPr lang="en-GB" sz="4000" dirty="0" smtClean="0"/>
              <a:t>Nearly all </a:t>
            </a:r>
            <a:r>
              <a:rPr lang="en-GB" sz="4000" dirty="0" smtClean="0"/>
              <a:t>can be used with F#</a:t>
            </a:r>
            <a:r>
              <a:rPr lang="en-GB" sz="4000" dirty="0" smtClean="0"/>
              <a:t/>
            </a:r>
            <a:br>
              <a:rPr lang="en-GB" sz="4000" dirty="0" smtClean="0"/>
            </a:br>
            <a:r>
              <a:rPr lang="en-GB" sz="4000" dirty="0" smtClean="0"/>
              <a:t>Contribute your own</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23" y="956643"/>
            <a:ext cx="9734750" cy="48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625436"/>
          </a:xfrm>
        </p:spPr>
        <p:txBody>
          <a:bodyPr>
            <a:noAutofit/>
          </a:bodyPr>
          <a:lstStyle/>
          <a:p>
            <a:r>
              <a:rPr lang="en-GB" sz="3200" dirty="0" smtClean="0"/>
              <a:t>Nb. This </a:t>
            </a:r>
            <a:r>
              <a:rPr lang="en-GB" sz="3200" dirty="0" smtClean="0"/>
              <a:t>talk has some slides provided by </a:t>
            </a:r>
            <a:r>
              <a:rPr lang="en-GB" sz="3200" dirty="0" smtClean="0"/>
              <a:t>others, as noted</a:t>
            </a:r>
            <a:endParaRPr lang="en-GB" sz="3200" dirty="0"/>
          </a:p>
        </p:txBody>
      </p:sp>
    </p:spTree>
    <p:extLst>
      <p:ext uri="{BB962C8B-B14F-4D97-AF65-F5344CB8AC3E}">
        <p14:creationId xmlns:p14="http://schemas.microsoft.com/office/powerpoint/2010/main" val="3814313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600075"/>
            <a:ext cx="8847138"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75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991588"/>
          </a:xfrm>
        </p:spPr>
        <p:txBody>
          <a:bodyPr/>
          <a:lstStyle/>
          <a:p>
            <a:r>
              <a:rPr lang="en-GB" dirty="0" err="1" smtClean="0"/>
              <a:t>FSharp.Data</a:t>
            </a:r>
            <a:r>
              <a:rPr lang="en-GB" dirty="0" smtClean="0"/>
              <a:t/>
            </a:r>
            <a:br>
              <a:rPr lang="en-GB" dirty="0" smtClean="0"/>
            </a:br>
            <a:r>
              <a:rPr lang="en-GB" dirty="0" err="1" smtClean="0"/>
              <a:t>FSharp.Charting</a:t>
            </a:r>
            <a:r>
              <a:rPr lang="en-GB" dirty="0" smtClean="0"/>
              <a:t/>
            </a:r>
            <a:br>
              <a:rPr lang="en-GB" dirty="0" smtClean="0"/>
            </a:br>
            <a:r>
              <a:rPr lang="en-GB" dirty="0" err="1" smtClean="0"/>
              <a:t>FSharpx</a:t>
            </a:r>
            <a:r>
              <a:rPr lang="en-GB" dirty="0" smtClean="0"/>
              <a:t/>
            </a:r>
            <a:br>
              <a:rPr lang="en-GB" dirty="0" smtClean="0"/>
            </a:br>
            <a:r>
              <a:rPr lang="en-GB" dirty="0" err="1" smtClean="0"/>
              <a:t>ExtLib</a:t>
            </a:r>
            <a:endParaRPr lang="en-GB" dirty="0"/>
          </a:p>
        </p:txBody>
      </p:sp>
    </p:spTree>
    <p:extLst>
      <p:ext uri="{BB962C8B-B14F-4D97-AF65-F5344CB8AC3E}">
        <p14:creationId xmlns:p14="http://schemas.microsoft.com/office/powerpoint/2010/main" val="107527391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437590"/>
          </a:xfrm>
        </p:spPr>
        <p:txBody>
          <a:bodyPr/>
          <a:lstStyle/>
          <a:p>
            <a:r>
              <a:rPr lang="en-GB" dirty="0" smtClean="0">
                <a:hlinkClick r:id="rId2"/>
              </a:rPr>
              <a:t>Latest news</a:t>
            </a:r>
            <a:r>
              <a:rPr lang="en-GB" dirty="0" smtClean="0"/>
              <a:t>: Data Frames for F#</a:t>
            </a:r>
            <a:br>
              <a:rPr lang="en-GB" dirty="0" smtClean="0"/>
            </a:br>
            <a:r>
              <a:rPr lang="en-GB" dirty="0"/>
              <a:t/>
            </a:r>
            <a:br>
              <a:rPr lang="en-GB" dirty="0"/>
            </a:br>
            <a:r>
              <a:rPr lang="en-GB" sz="3600" dirty="0" err="1" smtClean="0"/>
              <a:t>BlueMountain</a:t>
            </a:r>
            <a:r>
              <a:rPr lang="en-GB" sz="3600" dirty="0" smtClean="0"/>
              <a:t> Capital, contributing to F# open source work </a:t>
            </a:r>
            <a:br>
              <a:rPr lang="en-GB" sz="3600" dirty="0" smtClean="0"/>
            </a:br>
            <a:endParaRPr lang="en-GB" sz="2800" dirty="0"/>
          </a:p>
        </p:txBody>
      </p:sp>
    </p:spTree>
    <p:extLst>
      <p:ext uri="{BB962C8B-B14F-4D97-AF65-F5344CB8AC3E}">
        <p14:creationId xmlns:p14="http://schemas.microsoft.com/office/powerpoint/2010/main" val="58651368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IDEs</a:t>
            </a:r>
            <a:endParaRPr lang="en-GB" dirty="0"/>
          </a:p>
        </p:txBody>
      </p:sp>
      <p:pic>
        <p:nvPicPr>
          <p:cNvPr id="3" name="Picture 4" descr="http://pianoface.com/wp-content/uploads/android-app-develop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646" y="1630930"/>
            <a:ext cx="783236" cy="729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blog.xamarin.com/wp-content/uploads/2012/09/Screen-Shot-2012-09-07-at-9.00.17-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928" y="1716891"/>
            <a:ext cx="1062370" cy="9017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t3.gstatic.com/images?q=tbn:ANd9GcQHLyE1v_mfrsVLmN8D302auLTqlUiYbjVqh5QGCKGat1kOcA0o">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475" y="674120"/>
            <a:ext cx="3678355" cy="11673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s://public.bay.livefilestore.com/y1px_h-qpnmg9DqgOCAsR1ec5ayTg-WBHZPuO5C6_ugiBBAfvie9JJ8sgA2Zefx34YfQ_8Hbc4AxdULuzeKFl6u0A/image2.png?psid=1">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12" y="5029176"/>
            <a:ext cx="5851525" cy="1108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upload.wikimedia.org/wikipedia/commons/thumb/5/5f/Emacs-logo.svg/270px-Emacs-logo.svg.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5260" y="3726913"/>
            <a:ext cx="2518344" cy="2023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712" y="602230"/>
            <a:ext cx="59785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9" descr="http://www.elfnet.org/wp-content/uploads/2011/10/Vim_logo.png">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5639" y="5354010"/>
            <a:ext cx="1169621" cy="1169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http://c758482.r82.cf2.rackcdn.com/sublime_text_icon_218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0723" y="5583214"/>
            <a:ext cx="1462881" cy="146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1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049792"/>
          </a:xfrm>
        </p:spPr>
        <p:txBody>
          <a:bodyPr/>
          <a:lstStyle/>
          <a:p>
            <a:r>
              <a:rPr lang="en-GB" dirty="0" smtClean="0"/>
              <a:t>F# in </a:t>
            </a:r>
            <a:r>
              <a:rPr lang="en-GB" dirty="0" err="1" smtClean="0"/>
              <a:t>Emacs</a:t>
            </a:r>
            <a:r>
              <a:rPr lang="en-GB" dirty="0" smtClean="0"/>
              <a:t/>
            </a:r>
            <a:br>
              <a:rPr lang="en-GB" dirty="0" smtClean="0"/>
            </a:br>
            <a:r>
              <a:rPr lang="en-GB" dirty="0"/>
              <a:t/>
            </a:r>
            <a:br>
              <a:rPr lang="en-GB" dirty="0"/>
            </a:br>
            <a:r>
              <a:rPr lang="en-GB" sz="3600" dirty="0">
                <a:hlinkClick r:id="rId2"/>
              </a:rPr>
              <a:t>https://github.com/fsharp/fsharpbinding</a:t>
            </a:r>
            <a:r>
              <a:rPr lang="en-GB" sz="3600" dirty="0" smtClean="0">
                <a:hlinkClick r:id="rId2"/>
              </a:rPr>
              <a:t>/</a:t>
            </a:r>
            <a:r>
              <a:rPr lang="en-GB" sz="3600" dirty="0" smtClean="0"/>
              <a:t> </a:t>
            </a:r>
            <a:endParaRPr lang="en-GB" dirty="0"/>
          </a:p>
        </p:txBody>
      </p:sp>
    </p:spTree>
    <p:extLst>
      <p:ext uri="{BB962C8B-B14F-4D97-AF65-F5344CB8AC3E}">
        <p14:creationId xmlns:p14="http://schemas.microsoft.com/office/powerpoint/2010/main" val="38901794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742289"/>
          </a:xfrm>
        </p:spPr>
        <p:txBody>
          <a:bodyPr/>
          <a:lstStyle/>
          <a:p>
            <a:r>
              <a:rPr lang="en-GB" dirty="0" err="1"/>
              <a:t>Fantomas</a:t>
            </a:r>
            <a:r>
              <a:rPr lang="en-GB" dirty="0"/>
              <a:t/>
            </a:r>
            <a:br>
              <a:rPr lang="en-GB" dirty="0"/>
            </a:br>
            <a:r>
              <a:rPr lang="en-GB" sz="3600" dirty="0" smtClean="0">
                <a:hlinkClick r:id="rId2"/>
              </a:rPr>
              <a:t>https://github.com/dungpa/fantomas/</a:t>
            </a:r>
            <a:r>
              <a:rPr lang="en-GB" sz="3600" dirty="0" smtClean="0"/>
              <a:t> </a:t>
            </a:r>
            <a:r>
              <a:rPr lang="en-GB" dirty="0" smtClean="0"/>
              <a:t/>
            </a:r>
            <a:br>
              <a:rPr lang="en-GB" dirty="0" smtClean="0"/>
            </a:br>
            <a:r>
              <a:rPr lang="en-GB" dirty="0"/>
              <a:t/>
            </a:r>
            <a:br>
              <a:rPr lang="en-GB" dirty="0"/>
            </a:br>
            <a:r>
              <a:rPr lang="en-GB" dirty="0" smtClean="0"/>
              <a:t>Ctrl-K Ctrl-F Code Formatting for F#</a:t>
            </a:r>
            <a:endParaRPr lang="en-GB" dirty="0"/>
          </a:p>
        </p:txBody>
      </p:sp>
      <p:pic>
        <p:nvPicPr>
          <p:cNvPr id="30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72" y="5125658"/>
            <a:ext cx="8112073" cy="11796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8006129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4016484"/>
          </a:xfrm>
        </p:spPr>
        <p:txBody>
          <a:bodyPr/>
          <a:lstStyle/>
          <a:p>
            <a:r>
              <a:rPr lang="en-GB" dirty="0" err="1" smtClean="0"/>
              <a:t>FSharpBinding</a:t>
            </a:r>
            <a:r>
              <a:rPr lang="en-GB" dirty="0" smtClean="0"/>
              <a:t/>
            </a:r>
            <a:br>
              <a:rPr lang="en-GB" dirty="0" smtClean="0"/>
            </a:br>
            <a:r>
              <a:rPr lang="en-GB" sz="4000" dirty="0"/>
              <a:t/>
            </a:r>
            <a:br>
              <a:rPr lang="en-GB" sz="4000" dirty="0"/>
            </a:br>
            <a:r>
              <a:rPr lang="en-GB" sz="4400" dirty="0" smtClean="0"/>
              <a:t>F# </a:t>
            </a:r>
            <a:r>
              <a:rPr lang="en-GB" sz="4400" dirty="0" err="1" smtClean="0"/>
              <a:t>AddIn</a:t>
            </a:r>
            <a:r>
              <a:rPr lang="en-GB" sz="4400" dirty="0" smtClean="0"/>
              <a:t> for </a:t>
            </a:r>
            <a:r>
              <a:rPr lang="en-GB" sz="4400" dirty="0" err="1" smtClean="0"/>
              <a:t>MonoDevelop</a:t>
            </a:r>
            <a:r>
              <a:rPr lang="en-GB" sz="4400" dirty="0" smtClean="0"/>
              <a:t> and </a:t>
            </a:r>
            <a:r>
              <a:rPr lang="en-GB" sz="4400" dirty="0" err="1" smtClean="0"/>
              <a:t>Xamarin</a:t>
            </a:r>
            <a:r>
              <a:rPr lang="en-GB" sz="4400" dirty="0" smtClean="0"/>
              <a:t> Studio</a:t>
            </a:r>
            <a:br>
              <a:rPr lang="en-GB" sz="4400" dirty="0" smtClean="0"/>
            </a:br>
            <a:r>
              <a:rPr lang="en-GB" sz="4400" dirty="0"/>
              <a:t/>
            </a:r>
            <a:br>
              <a:rPr lang="en-GB" sz="4400" dirty="0"/>
            </a:br>
            <a:r>
              <a:rPr lang="en-GB" sz="3600" dirty="0">
                <a:hlinkClick r:id="rId2"/>
              </a:rPr>
              <a:t>https://github.com/fsharp/fsharpbinding</a:t>
            </a:r>
            <a:r>
              <a:rPr lang="en-GB" sz="3600" dirty="0" smtClean="0">
                <a:hlinkClick r:id="rId2"/>
              </a:rPr>
              <a:t>/</a:t>
            </a:r>
            <a:r>
              <a:rPr lang="en-GB" sz="3600" dirty="0" smtClean="0"/>
              <a:t> </a:t>
            </a:r>
            <a:r>
              <a:rPr lang="en-GB" sz="3600" dirty="0" smtClean="0"/>
              <a:t/>
            </a:r>
            <a:br>
              <a:rPr lang="en-GB" sz="3600" dirty="0" smtClean="0"/>
            </a:br>
            <a:r>
              <a:rPr lang="en-GB" sz="3600" dirty="0"/>
              <a:t/>
            </a:r>
            <a:br>
              <a:rPr lang="en-GB" sz="3600" dirty="0"/>
            </a:br>
            <a:r>
              <a:rPr lang="en-GB" sz="3600" dirty="0" smtClean="0"/>
              <a:t>Will ship by default in MD 4.0 and XS</a:t>
            </a:r>
            <a:endParaRPr lang="en-GB" dirty="0"/>
          </a:p>
        </p:txBody>
      </p:sp>
    </p:spTree>
    <p:extLst>
      <p:ext uri="{BB962C8B-B14F-4D97-AF65-F5344CB8AC3E}">
        <p14:creationId xmlns:p14="http://schemas.microsoft.com/office/powerpoint/2010/main" val="91321263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1" y="976790"/>
            <a:ext cx="11171635" cy="4182683"/>
          </a:xfrm>
        </p:spPr>
        <p:txBody>
          <a:bodyPr/>
          <a:lstStyle/>
          <a:p>
            <a:r>
              <a:rPr lang="en-GB" dirty="0" smtClean="0"/>
              <a:t>New: Tsunami Scripting Tools</a:t>
            </a:r>
            <a:br>
              <a:rPr lang="en-GB" dirty="0" smtClean="0"/>
            </a:br>
            <a:r>
              <a:rPr lang="en-GB" sz="3200" dirty="0"/>
              <a:t/>
            </a:r>
            <a:br>
              <a:rPr lang="en-GB" sz="3200" dirty="0"/>
            </a:br>
            <a:r>
              <a:rPr lang="en-GB" sz="4000" dirty="0" smtClean="0">
                <a:hlinkClick r:id="rId2"/>
              </a:rPr>
              <a:t>http://tsunami.io</a:t>
            </a:r>
            <a:r>
              <a:rPr lang="en-GB" sz="4000" dirty="0" smtClean="0"/>
              <a:t/>
            </a:r>
            <a:br>
              <a:rPr lang="en-GB" sz="4000" dirty="0" smtClean="0"/>
            </a:br>
            <a:r>
              <a:rPr lang="en-GB" sz="4000" dirty="0"/>
              <a:t/>
            </a:r>
            <a:br>
              <a:rPr lang="en-GB" sz="4000" dirty="0"/>
            </a:br>
            <a:r>
              <a:rPr lang="en-GB" sz="4000" dirty="0" smtClean="0">
                <a:hlinkClick r:id="rId3"/>
              </a:rPr>
              <a:t>demo videos</a:t>
            </a:r>
            <a:r>
              <a:rPr lang="en-GB" sz="4000" dirty="0" smtClean="0"/>
              <a:t/>
            </a:r>
            <a:br>
              <a:rPr lang="en-GB" sz="4000" dirty="0" smtClean="0"/>
            </a:br>
            <a:r>
              <a:rPr lang="en-GB" sz="4000" dirty="0"/>
              <a:t/>
            </a:r>
            <a:br>
              <a:rPr lang="en-GB" sz="4000" dirty="0"/>
            </a:br>
            <a:r>
              <a:rPr lang="en-GB" sz="2800" dirty="0" smtClean="0"/>
              <a:t>Can also be </a:t>
            </a:r>
            <a:r>
              <a:rPr lang="en-GB" sz="2800" dirty="0" smtClean="0"/>
              <a:t>embedded in enterprise applications, </a:t>
            </a:r>
            <a:br>
              <a:rPr lang="en-GB" sz="2800" dirty="0" smtClean="0"/>
            </a:br>
            <a:r>
              <a:rPr lang="en-GB" sz="2800" dirty="0" smtClean="0"/>
              <a:t>they can help enable this (contact </a:t>
            </a:r>
            <a:r>
              <a:rPr lang="en-GB" sz="2800" dirty="0" smtClean="0"/>
              <a:t>them)</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Upcoming:CloudSharper</a:t>
            </a:r>
            <a:endParaRPr lang="en-US" dirty="0"/>
          </a:p>
        </p:txBody>
      </p:sp>
      <p:sp>
        <p:nvSpPr>
          <p:cNvPr id="4" name="Date Placeholder 3"/>
          <p:cNvSpPr>
            <a:spLocks noGrp="1"/>
          </p:cNvSpPr>
          <p:nvPr>
            <p:ph type="dt" sz="half" idx="4294967295"/>
          </p:nvPr>
        </p:nvSpPr>
        <p:spPr>
          <a:xfrm>
            <a:off x="304681" y="6357822"/>
            <a:ext cx="6560143" cy="365210"/>
          </a:xfrm>
          <a:prstGeom prst="rect">
            <a:avLst/>
          </a:prstGeom>
        </p:spPr>
        <p:txBody>
          <a:bodyPr lIns="108832" tIns="54416" rIns="108832" bIns="54416"/>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sp>
        <p:nvSpPr>
          <p:cNvPr id="9" name="TextBox 8"/>
          <p:cNvSpPr txBox="1"/>
          <p:nvPr/>
        </p:nvSpPr>
        <p:spPr>
          <a:xfrm>
            <a:off x="101561" y="1067047"/>
            <a:ext cx="3351490" cy="5680651"/>
          </a:xfrm>
          <a:prstGeom prst="rect">
            <a:avLst/>
          </a:prstGeom>
          <a:noFill/>
        </p:spPr>
        <p:txBody>
          <a:bodyPr wrap="square" lIns="108832" tIns="54416" rIns="108832" bIns="54416" rtlCol="0">
            <a:spAutoFit/>
          </a:bodyPr>
          <a:lstStyle/>
          <a:p>
            <a:r>
              <a:rPr lang="en-US" sz="2400" dirty="0"/>
              <a:t>F# Development Environment in the Cloud</a:t>
            </a:r>
          </a:p>
          <a:p>
            <a:endParaRPr lang="en-US" dirty="0" smtClean="0">
              <a:latin typeface="Segoe Light" charset="0"/>
            </a:endParaRPr>
          </a:p>
          <a:p>
            <a:r>
              <a:rPr lang="en-US" dirty="0" smtClean="0">
                <a:latin typeface="Segoe Light" charset="0"/>
              </a:rPr>
              <a:t>Full </a:t>
            </a:r>
            <a:r>
              <a:rPr lang="en-US" dirty="0">
                <a:latin typeface="Segoe Light" charset="0"/>
              </a:rPr>
              <a:t>F# language </a:t>
            </a:r>
            <a:r>
              <a:rPr lang="en-US" dirty="0" smtClean="0">
                <a:latin typeface="Segoe Light" charset="0"/>
              </a:rPr>
              <a:t>support</a:t>
            </a:r>
          </a:p>
          <a:p>
            <a:endParaRPr lang="en-US" sz="1050" dirty="0" smtClean="0">
              <a:latin typeface="Segoe Light" charset="0"/>
            </a:endParaRPr>
          </a:p>
          <a:p>
            <a:r>
              <a:rPr lang="en-US" dirty="0" smtClean="0">
                <a:latin typeface="Segoe Light" charset="0"/>
              </a:rPr>
              <a:t>Multi-project solutions</a:t>
            </a:r>
          </a:p>
          <a:p>
            <a:endParaRPr lang="en-US" sz="1050" dirty="0" smtClean="0">
              <a:latin typeface="Segoe Light" charset="0"/>
            </a:endParaRPr>
          </a:p>
          <a:p>
            <a:r>
              <a:rPr lang="en-US" b="1" dirty="0" smtClean="0">
                <a:latin typeface="Segoe Light" charset="0"/>
              </a:rPr>
              <a:t>Web and mobile Apps</a:t>
            </a:r>
          </a:p>
          <a:p>
            <a:endParaRPr lang="en-US" sz="1200" dirty="0" smtClean="0">
              <a:latin typeface="Segoe Light" charset="0"/>
            </a:endParaRPr>
          </a:p>
          <a:p>
            <a:r>
              <a:rPr lang="en-US" dirty="0" smtClean="0">
                <a:latin typeface="Segoe Light" charset="0"/>
              </a:rPr>
              <a:t>Syntax highlighting</a:t>
            </a:r>
          </a:p>
          <a:p>
            <a:endParaRPr lang="en-US" sz="1200" dirty="0" smtClean="0">
              <a:latin typeface="Segoe Light" charset="0"/>
            </a:endParaRPr>
          </a:p>
          <a:p>
            <a:r>
              <a:rPr lang="en-US" dirty="0" smtClean="0">
                <a:latin typeface="Segoe Light" charset="0"/>
              </a:rPr>
              <a:t>On the fly type checking</a:t>
            </a:r>
          </a:p>
          <a:p>
            <a:endParaRPr lang="en-US" sz="1200" dirty="0" smtClean="0">
              <a:latin typeface="Segoe Light" charset="0"/>
            </a:endParaRPr>
          </a:p>
          <a:p>
            <a:r>
              <a:rPr lang="en-US" dirty="0" smtClean="0">
                <a:latin typeface="Segoe Light" charset="0"/>
              </a:rPr>
              <a:t>Interactive exploration</a:t>
            </a:r>
          </a:p>
          <a:p>
            <a:endParaRPr lang="en-US" sz="1100" dirty="0" smtClean="0">
              <a:latin typeface="Segoe Light" charset="0"/>
            </a:endParaRPr>
          </a:p>
          <a:p>
            <a:r>
              <a:rPr lang="en-US" dirty="0" smtClean="0">
                <a:latin typeface="Segoe Light" charset="0"/>
              </a:rPr>
              <a:t>Integration with data</a:t>
            </a:r>
          </a:p>
          <a:p>
            <a:endParaRPr lang="en-US" sz="1100" dirty="0" smtClean="0">
              <a:latin typeface="Segoe Light" charset="0"/>
            </a:endParaRPr>
          </a:p>
          <a:p>
            <a:r>
              <a:rPr lang="en-US" dirty="0" smtClean="0">
                <a:latin typeface="Segoe Light" charset="0"/>
              </a:rPr>
              <a:t>Support for type providers</a:t>
            </a:r>
          </a:p>
          <a:p>
            <a:endParaRPr lang="en-US" dirty="0">
              <a:latin typeface="Segoe Light" charset="0"/>
            </a:endParaRPr>
          </a:p>
        </p:txBody>
      </p:sp>
      <p:pic>
        <p:nvPicPr>
          <p:cNvPr id="10" name="Picture Placeholder 10"/>
          <p:cNvPicPr>
            <a:picLocks noChangeAspect="1"/>
          </p:cNvPicPr>
          <p:nvPr/>
        </p:nvPicPr>
        <p:blipFill>
          <a:blip r:embed="rId2">
            <a:extLst>
              <a:ext uri="{28A0092B-C50C-407E-A947-70E740481C1C}">
                <a14:useLocalDpi xmlns:a14="http://schemas.microsoft.com/office/drawing/2010/main" val="0"/>
              </a:ext>
            </a:extLst>
          </a:blip>
          <a:srcRect l="52" r="52"/>
          <a:stretch>
            <a:fillRect/>
          </a:stretch>
        </p:blipFill>
        <p:spPr>
          <a:xfrm>
            <a:off x="4265533" y="1476480"/>
            <a:ext cx="7515463" cy="4758840"/>
          </a:xfrm>
          <a:prstGeom prst="rect">
            <a:avLst/>
          </a:prstGeom>
        </p:spPr>
      </p:pic>
      <p:sp>
        <p:nvSpPr>
          <p:cNvPr id="3" name="Rectangle 2"/>
          <p:cNvSpPr/>
          <p:nvPr/>
        </p:nvSpPr>
        <p:spPr>
          <a:xfrm>
            <a:off x="8023264" y="374549"/>
            <a:ext cx="3270126" cy="461665"/>
          </a:xfrm>
          <a:prstGeom prst="rect">
            <a:avLst/>
          </a:prstGeom>
        </p:spPr>
        <p:txBody>
          <a:bodyPr wrap="none">
            <a:spAutoFit/>
          </a:bodyPr>
          <a:lstStyle/>
          <a:p>
            <a:r>
              <a:rPr lang="en-US" sz="2400" b="1" dirty="0">
                <a:latin typeface="Segoe Light" charset="0"/>
              </a:rPr>
              <a:t>http://</a:t>
            </a:r>
            <a:r>
              <a:rPr lang="en-US" sz="2400" b="1" dirty="0" smtClean="0">
                <a:latin typeface="Segoe Light" charset="0"/>
              </a:rPr>
              <a:t>cloudsharper.com</a:t>
            </a:r>
            <a:endParaRPr lang="en-US" sz="2400" b="1" dirty="0">
              <a:latin typeface="Segoe Light" charset="0"/>
            </a:endParaRPr>
          </a:p>
        </p:txBody>
      </p:sp>
    </p:spTree>
    <p:extLst>
      <p:ext uri="{BB962C8B-B14F-4D97-AF65-F5344CB8AC3E}">
        <p14:creationId xmlns:p14="http://schemas.microsoft.com/office/powerpoint/2010/main" val="68321500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Web and Service Programming</a:t>
            </a:r>
            <a:endParaRPr lang="en-GB" dirty="0"/>
          </a:p>
        </p:txBody>
      </p:sp>
    </p:spTree>
    <p:extLst>
      <p:ext uri="{BB962C8B-B14F-4D97-AF65-F5344CB8AC3E}">
        <p14:creationId xmlns:p14="http://schemas.microsoft.com/office/powerpoint/2010/main" val="26103335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Agenda</a:t>
            </a:r>
            <a:endParaRPr lang="en-GB" dirty="0"/>
          </a:p>
        </p:txBody>
      </p:sp>
      <p:sp>
        <p:nvSpPr>
          <p:cNvPr id="3" name="Content Placeholder 2"/>
          <p:cNvSpPr>
            <a:spLocks noGrp="1"/>
          </p:cNvSpPr>
          <p:nvPr>
            <p:ph type="body" idx="1"/>
          </p:nvPr>
        </p:nvSpPr>
        <p:spPr>
          <a:xfrm>
            <a:off x="519047" y="1448141"/>
            <a:ext cx="11231676" cy="3046988"/>
          </a:xfrm>
        </p:spPr>
        <p:txBody>
          <a:bodyPr/>
          <a:lstStyle/>
          <a:p>
            <a:r>
              <a:rPr lang="en-GB" sz="4400" dirty="0" smtClean="0"/>
              <a:t>A tour through our broadening horizons</a:t>
            </a:r>
          </a:p>
          <a:p>
            <a:endParaRPr lang="en-GB" sz="3200" dirty="0" smtClean="0"/>
          </a:p>
          <a:p>
            <a:r>
              <a:rPr lang="en-GB" sz="4400" dirty="0" smtClean="0"/>
              <a:t>Some thoughts on Ecosystems, </a:t>
            </a:r>
            <a:r>
              <a:rPr lang="en-GB" sz="4400" dirty="0" err="1" smtClean="0"/>
              <a:t>Exosystems</a:t>
            </a:r>
            <a:r>
              <a:rPr lang="en-GB" sz="4400" dirty="0" smtClean="0"/>
              <a:t> and Type Providers</a:t>
            </a:r>
            <a:endParaRPr lang="en-GB" sz="4400" dirty="0" smtClean="0"/>
          </a:p>
          <a:p>
            <a:endParaRPr lang="en-GB" sz="3200" dirty="0"/>
          </a:p>
        </p:txBody>
      </p:sp>
    </p:spTree>
    <p:extLst>
      <p:ext uri="{BB962C8B-B14F-4D97-AF65-F5344CB8AC3E}">
        <p14:creationId xmlns:p14="http://schemas.microsoft.com/office/powerpoint/2010/main" val="4169833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881306" y="936239"/>
            <a:ext cx="5128724" cy="3091388"/>
          </a:xfrm>
        </p:spPr>
        <p:txBody>
          <a:bodyPr>
            <a:noAutofit/>
          </a:bodyPr>
          <a:lstStyle/>
          <a:p>
            <a:endParaRPr lang="en-US" sz="3600" b="1" dirty="0" smtClean="0"/>
          </a:p>
          <a:p>
            <a:r>
              <a:rPr lang="en-US" sz="3600" b="1" dirty="0" smtClean="0"/>
              <a:t>F# to JS via F# quotations </a:t>
            </a:r>
            <a:endParaRPr lang="en-US" sz="3600" b="1" dirty="0"/>
          </a:p>
          <a:p>
            <a:r>
              <a:rPr lang="en-US" sz="3600" b="1" dirty="0" smtClean="0"/>
              <a:t>Community made, open-source</a:t>
            </a:r>
            <a:endParaRPr lang="en-US" sz="3600" b="1" dirty="0"/>
          </a:p>
          <a:p>
            <a:r>
              <a:rPr lang="en-US" sz="3600" b="1" dirty="0" smtClean="0"/>
              <a:t>Open source license</a:t>
            </a:r>
            <a:endParaRPr lang="en-US" sz="3600" b="1" dirty="0"/>
          </a:p>
          <a:p>
            <a:r>
              <a:rPr lang="en-US" sz="3600" b="1" dirty="0" err="1" smtClean="0"/>
              <a:t>TypeScript</a:t>
            </a:r>
            <a:r>
              <a:rPr lang="en-US" sz="3600" b="1" dirty="0" smtClean="0"/>
              <a:t> Type Provider for </a:t>
            </a:r>
            <a:r>
              <a:rPr lang="en-US" sz="3600" b="1" dirty="0" err="1" smtClean="0"/>
              <a:t>interop</a:t>
            </a:r>
            <a:endParaRPr lang="en-US" sz="3600" b="1" dirty="0" smtClean="0"/>
          </a:p>
          <a:p>
            <a:pPr marL="0" indent="0">
              <a:buNone/>
            </a:pPr>
            <a:endParaRPr lang="en-US" sz="3600" dirty="0" smtClean="0"/>
          </a:p>
        </p:txBody>
      </p:sp>
      <p:sp>
        <p:nvSpPr>
          <p:cNvPr id="2" name="Title 1"/>
          <p:cNvSpPr>
            <a:spLocks noGrp="1"/>
          </p:cNvSpPr>
          <p:nvPr>
            <p:ph type="title"/>
          </p:nvPr>
        </p:nvSpPr>
        <p:spPr/>
        <p:txBody>
          <a:bodyPr/>
          <a:lstStyle/>
          <a:p>
            <a:endParaRPr lang="en-US" dirty="0"/>
          </a:p>
        </p:txBody>
      </p:sp>
      <p:pic>
        <p:nvPicPr>
          <p:cNvPr id="20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55" y="573846"/>
            <a:ext cx="6553200" cy="5000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3327325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Demo: </a:t>
            </a:r>
            <a:r>
              <a:rPr lang="en-GB" dirty="0" err="1" smtClean="0"/>
              <a:t>FunScript</a:t>
            </a:r>
            <a:endParaRPr lang="en-GB" dirty="0"/>
          </a:p>
        </p:txBody>
      </p:sp>
    </p:spTree>
    <p:extLst>
      <p:ext uri="{BB962C8B-B14F-4D97-AF65-F5344CB8AC3E}">
        <p14:creationId xmlns:p14="http://schemas.microsoft.com/office/powerpoint/2010/main" val="28895980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www.servicestack.net</a:t>
            </a:r>
            <a:endParaRPr lang="en-GB"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3429000"/>
            <a:ext cx="10847388"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95066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smtClean="0">
                <a:hlinkClick r:id="rId2"/>
              </a:rPr>
              <a:t>http</a:t>
            </a:r>
            <a:r>
              <a:rPr lang="en-GB" sz="3600" dirty="0">
                <a:hlinkClick r:id="rId2"/>
              </a:rPr>
              <a:t>://</a:t>
            </a:r>
            <a:r>
              <a:rPr lang="en-GB" sz="3600" dirty="0" smtClean="0">
                <a:hlinkClick r:id="rId2"/>
              </a:rPr>
              <a:t>aws.amazon.com/tools</a:t>
            </a:r>
            <a:r>
              <a:rPr lang="en-GB" sz="3600" dirty="0" smtClean="0"/>
              <a:t> </a:t>
            </a:r>
            <a:r>
              <a:rPr lang="en-GB" sz="3600" dirty="0"/>
              <a:t/>
            </a:r>
            <a:br>
              <a:rPr lang="en-GB" sz="3600" dirty="0"/>
            </a:br>
            <a:r>
              <a:rPr lang="en-GB" sz="3600" dirty="0"/>
              <a:t/>
            </a:r>
            <a:br>
              <a:rPr lang="en-GB" sz="3600" dirty="0"/>
            </a:br>
            <a:r>
              <a:rPr lang="en-GB" sz="3600" dirty="0">
                <a:hlinkClick r:id="rId3"/>
              </a:rPr>
              <a:t>https://</a:t>
            </a:r>
            <a:r>
              <a:rPr lang="en-GB" sz="3600" dirty="0" smtClean="0">
                <a:hlinkClick r:id="rId3"/>
              </a:rPr>
              <a:t>github.com/aws</a:t>
            </a:r>
            <a:r>
              <a:rPr lang="en-GB" sz="3600" dirty="0"/>
              <a:t> (Apache 2.0)</a:t>
            </a:r>
            <a:endParaRPr lang="en-GB" sz="4800" dirty="0"/>
          </a:p>
        </p:txBody>
      </p:sp>
      <p:sp>
        <p:nvSpPr>
          <p:cNvPr id="3" name="Text Placeholder 2"/>
          <p:cNvSpPr>
            <a:spLocks noGrp="1"/>
          </p:cNvSpPr>
          <p:nvPr>
            <p:ph type="body" idx="1"/>
          </p:nvPr>
        </p:nvSpPr>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28"/>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825389"/>
          </a:xfrm>
        </p:spPr>
        <p:txBody>
          <a:bodyPr/>
          <a:lstStyle/>
          <a:p>
            <a:r>
              <a:rPr lang="en-GB" dirty="0" smtClean="0"/>
              <a:t>Azure .NET SDKs</a:t>
            </a:r>
            <a:br>
              <a:rPr lang="en-GB" dirty="0" smtClean="0"/>
            </a:br>
            <a:r>
              <a:rPr lang="en-GB" dirty="0"/>
              <a:t/>
            </a:r>
            <a:br>
              <a:rPr lang="en-GB" dirty="0"/>
            </a:br>
            <a:r>
              <a:rPr lang="en-GB" sz="3200" dirty="0" smtClean="0">
                <a:hlinkClick r:id="rId2"/>
              </a:rPr>
              <a:t>http</a:t>
            </a:r>
            <a:r>
              <a:rPr lang="en-GB" sz="3200" dirty="0">
                <a:hlinkClick r:id="rId2"/>
              </a:rPr>
              <a:t>://</a:t>
            </a:r>
            <a:r>
              <a:rPr lang="en-GB" sz="3200" dirty="0" smtClean="0">
                <a:hlinkClick r:id="rId2"/>
              </a:rPr>
              <a:t>www.windowsazure.com</a:t>
            </a:r>
            <a:r>
              <a:rPr lang="en-GB" sz="3200" dirty="0" smtClean="0"/>
              <a:t> </a:t>
            </a:r>
            <a:br>
              <a:rPr lang="en-GB" sz="3200" dirty="0" smtClean="0"/>
            </a:br>
            <a:r>
              <a:rPr lang="en-GB" sz="3200" dirty="0"/>
              <a:t/>
            </a:r>
            <a:br>
              <a:rPr lang="en-GB" sz="3200" dirty="0"/>
            </a:br>
            <a:r>
              <a:rPr lang="en-GB" sz="3200" dirty="0" smtClean="0">
                <a:hlinkClick r:id="rId3"/>
              </a:rPr>
              <a:t>https</a:t>
            </a:r>
            <a:r>
              <a:rPr lang="en-GB" sz="3200" dirty="0">
                <a:hlinkClick r:id="rId3"/>
              </a:rPr>
              <a:t>://github.com/WindowsAzure</a:t>
            </a:r>
            <a:r>
              <a:rPr lang="en-GB" sz="3200" dirty="0" smtClean="0">
                <a:hlinkClick r:id="rId3"/>
              </a:rPr>
              <a:t>/</a:t>
            </a:r>
            <a:r>
              <a:rPr lang="en-GB" sz="3200" dirty="0" smtClean="0"/>
              <a:t>  (Apache 2.0)</a:t>
            </a:r>
            <a:endParaRPr lang="en-GB" dirty="0"/>
          </a:p>
        </p:txBody>
      </p:sp>
      <p:sp>
        <p:nvSpPr>
          <p:cNvPr id="3" name="Text Placeholder 2"/>
          <p:cNvSpPr>
            <a:spLocks noGrp="1"/>
          </p:cNvSpPr>
          <p:nvPr>
            <p:ph type="body" idx="1"/>
          </p:nvPr>
        </p:nvSpPr>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37" y="1255595"/>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7223" y="2848638"/>
            <a:ext cx="11171635" cy="747897"/>
          </a:xfrm>
        </p:spPr>
        <p:txBody>
          <a:bodyPr/>
          <a:lstStyle/>
          <a:p>
            <a:r>
              <a:rPr lang="en-GB" dirty="0" smtClean="0">
                <a:hlinkClick r:id="rId2"/>
              </a:rPr>
              <a:t>http://m-brace.net</a:t>
            </a:r>
            <a:r>
              <a:rPr lang="en-GB" dirty="0" smtClean="0"/>
              <a:t> </a:t>
            </a:r>
            <a:endParaRPr lang="en-GB" dirty="0"/>
          </a:p>
        </p:txBody>
      </p:sp>
      <p:pic>
        <p:nvPicPr>
          <p:cNvPr id="3" name="Picture 3" descr="Y:\Εργα\Σε Εξέλιξη\M-BRACE\M-Brace Προβολή\Vishy\M-Brace-logo2.png">
            <a:hlinkClick r:id="rId3"/>
          </p:cNvPr>
          <p:cNvPicPr>
            <a:picLocks noChangeAspect="1" noChangeArrowheads="1"/>
          </p:cNvPicPr>
          <p:nvPr/>
        </p:nvPicPr>
        <p:blipFill>
          <a:blip r:embed="rId4" cstate="print"/>
          <a:srcRect/>
          <a:stretch>
            <a:fillRect/>
          </a:stretch>
        </p:blipFill>
        <p:spPr bwMode="auto">
          <a:xfrm>
            <a:off x="3440999" y="355746"/>
            <a:ext cx="6238256" cy="2023371"/>
          </a:xfrm>
          <a:prstGeom prst="rect">
            <a:avLst/>
          </a:prstGeom>
          <a:noFill/>
        </p:spPr>
      </p:pic>
      <p:sp>
        <p:nvSpPr>
          <p:cNvPr id="4" name="Subtitle 2"/>
          <p:cNvSpPr txBox="1">
            <a:spLocks/>
          </p:cNvSpPr>
          <p:nvPr/>
        </p:nvSpPr>
        <p:spPr>
          <a:xfrm>
            <a:off x="1139131" y="3481894"/>
            <a:ext cx="10841993" cy="1824625"/>
          </a:xfrm>
          <a:prstGeom prst="rect">
            <a:avLst/>
          </a:prstGeom>
        </p:spPr>
        <p:txBody>
          <a:bodyPr>
            <a:normAutofit fontScale="77500" lnSpcReduction="20000"/>
          </a:bodyPr>
          <a:lstStyle>
            <a:lvl1pPr marL="559299" indent="-559299" algn="l" defTabSz="1110841" rtl="0" eaLnBrk="1" latinLnBrk="0" hangingPunct="1">
              <a:lnSpc>
                <a:spcPct val="90000"/>
              </a:lnSpc>
              <a:spcBef>
                <a:spcPct val="20000"/>
              </a:spcBef>
              <a:buSzPct val="90000"/>
              <a:buFontTx/>
              <a:buBlip>
                <a:blip r:embed="rId5"/>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6"/>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6"/>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endParaRPr lang="en-US" dirty="0" smtClean="0"/>
          </a:p>
          <a:p>
            <a:pPr marL="0" indent="0">
              <a:buNone/>
            </a:pPr>
            <a:r>
              <a:rPr lang="en-US" dirty="0" smtClean="0"/>
              <a:t>A </a:t>
            </a:r>
            <a:r>
              <a:rPr lang="en-US" sz="7100" dirty="0" smtClean="0"/>
              <a:t>big data </a:t>
            </a:r>
            <a:r>
              <a:rPr lang="en-US" dirty="0" smtClean="0"/>
              <a:t>framework for private and public </a:t>
            </a:r>
            <a:r>
              <a:rPr lang="en-US" sz="7100" dirty="0" smtClean="0"/>
              <a:t>clouds</a:t>
            </a:r>
            <a:endParaRPr lang="en-US" sz="7100" dirty="0"/>
          </a:p>
        </p:txBody>
      </p:sp>
    </p:spTree>
    <p:extLst>
      <p:ext uri="{BB962C8B-B14F-4D97-AF65-F5344CB8AC3E}">
        <p14:creationId xmlns:p14="http://schemas.microsoft.com/office/powerpoint/2010/main" val="30301448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Building, Mocking, Testing, …</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FAKE, </a:t>
            </a:r>
            <a:r>
              <a:rPr lang="en-GB" sz="4000" dirty="0" err="1" smtClean="0"/>
              <a:t>Moq</a:t>
            </a:r>
            <a:r>
              <a:rPr lang="en-GB" sz="4000" dirty="0" smtClean="0"/>
              <a:t>, </a:t>
            </a:r>
            <a:r>
              <a:rPr lang="en-GB" sz="4000" dirty="0" err="1" smtClean="0"/>
              <a:t>Foq</a:t>
            </a:r>
            <a:r>
              <a:rPr lang="en-GB" sz="4000" dirty="0" smtClean="0"/>
              <a:t>, </a:t>
            </a:r>
            <a:r>
              <a:rPr lang="en-GB" sz="4000" dirty="0" err="1" smtClean="0"/>
              <a:t>Nunit</a:t>
            </a:r>
            <a:r>
              <a:rPr lang="en-GB" sz="4000" dirty="0" smtClean="0"/>
              <a:t>, </a:t>
            </a:r>
            <a:r>
              <a:rPr lang="en-GB" sz="4000" dirty="0" err="1" smtClean="0"/>
              <a:t>XUnit</a:t>
            </a:r>
            <a:r>
              <a:rPr lang="en-GB" sz="4000" dirty="0" smtClean="0"/>
              <a:t>, </a:t>
            </a:r>
            <a:r>
              <a:rPr lang="en-GB" sz="4000" dirty="0" err="1" smtClean="0"/>
              <a:t>TestSpec</a:t>
            </a:r>
            <a:r>
              <a:rPr lang="en-GB" sz="4000" dirty="0" smtClean="0"/>
              <a:t>, </a:t>
            </a:r>
            <a:r>
              <a:rPr lang="en-GB" sz="4000" dirty="0" err="1" smtClean="0"/>
              <a:t>FsUnit</a:t>
            </a:r>
            <a:r>
              <a:rPr lang="en-GB" sz="4000" dirty="0" smtClean="0"/>
              <a:t>, …</a:t>
            </a:r>
            <a:endParaRPr lang="en-GB" sz="4000" dirty="0"/>
          </a:p>
        </p:txBody>
      </p:sp>
    </p:spTree>
    <p:extLst>
      <p:ext uri="{BB962C8B-B14F-4D97-AF65-F5344CB8AC3E}">
        <p14:creationId xmlns:p14="http://schemas.microsoft.com/office/powerpoint/2010/main" val="240010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search </a:t>
            </a:r>
            <a:r>
              <a:rPr lang="en-GB" sz="4000" dirty="0"/>
              <a:t>on </a:t>
            </a:r>
            <a:r>
              <a:rPr lang="en-GB" sz="4000" dirty="0" err="1"/>
              <a:t>nuget</a:t>
            </a:r>
            <a:r>
              <a:rPr lang="en-GB" sz="4000" dirty="0"/>
              <a:t> for </a:t>
            </a:r>
            <a:r>
              <a:rPr lang="en-GB" sz="4000" dirty="0" smtClean="0"/>
              <a:t>GPU or CUDA!</a:t>
            </a:r>
          </a:p>
          <a:p>
            <a:r>
              <a:rPr lang="en-GB" sz="4000" dirty="0"/>
              <a:t>s</a:t>
            </a:r>
            <a:r>
              <a:rPr lang="en-GB" sz="4000" dirty="0" smtClean="0"/>
              <a:t>earch on </a:t>
            </a:r>
            <a:r>
              <a:rPr lang="en-GB" sz="4000" dirty="0" err="1" smtClean="0"/>
              <a:t>google</a:t>
            </a:r>
            <a:r>
              <a:rPr lang="en-GB" sz="4000" dirty="0" smtClean="0"/>
              <a:t> for “C# GPGPU”</a:t>
            </a:r>
            <a:endParaRPr lang="en-GB" sz="4000" dirty="0"/>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Titel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4" rIns="108808" bIns="54404"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519045" y="1448142"/>
            <a:ext cx="11147562" cy="254130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08" tIns="54404" rIns="108808" bIns="54404" numCol="1" anchor="t" anchorCtr="0" compatLnSpc="1">
            <a:prstTxWarp prst="textNoShape">
              <a:avLst/>
            </a:prstTxWarp>
          </a:bodyPr>
          <a:lstStyle/>
          <a:p>
            <a:pPr>
              <a:defRPr/>
            </a:pPr>
            <a:r>
              <a:rPr lang="en-US" sz="2400" dirty="0">
                <a:latin typeface="Gotham Light" charset="0"/>
                <a:ea typeface="MS PGothic" charset="0"/>
                <a:cs typeface="Gotham Light" charset="0"/>
              </a:rPr>
              <a:t>Complete solution to develop CUDA accelerated GPU applications in .NET</a:t>
            </a:r>
          </a:p>
          <a:p>
            <a:pPr lvl="1">
              <a:defRPr/>
            </a:pPr>
            <a:r>
              <a:rPr lang="en-US" sz="2000" dirty="0" smtClean="0">
                <a:latin typeface="Gotham Light" charset="0"/>
                <a:ea typeface="ＭＳ Ｐゴシック" charset="0"/>
                <a:cs typeface="Gotham Light" charset="0"/>
              </a:rPr>
              <a:t>Based on LLVM and CUDA 5 technology</a:t>
            </a:r>
            <a:endParaRPr lang="en-US" sz="2000" dirty="0">
              <a:latin typeface="Gotham Light" charset="0"/>
              <a:ea typeface="ＭＳ Ｐゴシック" charset="0"/>
              <a:cs typeface="Gotham Light" charset="0"/>
            </a:endParaRPr>
          </a:p>
          <a:p>
            <a:pPr lvl="1">
              <a:defRPr/>
            </a:pPr>
            <a:r>
              <a:rPr lang="en-US" sz="2000" dirty="0">
                <a:latin typeface="Gotham Light" charset="0"/>
                <a:ea typeface="ＭＳ Ｐゴシック" charset="0"/>
                <a:cs typeface="Gotham Light" charset="0"/>
              </a:rPr>
              <a:t>Uses F# code quotation</a:t>
            </a:r>
          </a:p>
          <a:p>
            <a:pPr lvl="1">
              <a:defRPr/>
            </a:pPr>
            <a:r>
              <a:rPr lang="en-US" sz="2000" dirty="0" smtClean="0">
                <a:latin typeface="Gotham Light" charset="0"/>
                <a:ea typeface="ＭＳ Ｐゴシック" charset="0"/>
                <a:cs typeface="Gotham Light" charset="0"/>
              </a:rPr>
              <a:t>Source </a:t>
            </a:r>
            <a:r>
              <a:rPr lang="en-US" sz="2000" dirty="0">
                <a:latin typeface="Gotham Light" charset="0"/>
                <a:ea typeface="ＭＳ Ｐゴシック" charset="0"/>
                <a:cs typeface="Gotham Light" charset="0"/>
              </a:rPr>
              <a:t>code solution</a:t>
            </a:r>
          </a:p>
          <a:p>
            <a:pPr lvl="1">
              <a:defRPr/>
            </a:pPr>
            <a:r>
              <a:rPr lang="en-US" sz="2000" dirty="0">
                <a:latin typeface="Gotham Light" charset="0"/>
                <a:ea typeface="ＭＳ Ｐゴシック" charset="0"/>
                <a:cs typeface="Gotham Light" charset="0"/>
              </a:rPr>
              <a:t>No </a:t>
            </a:r>
            <a:r>
              <a:rPr lang="en-US" sz="2000" dirty="0" smtClean="0">
                <a:latin typeface="Gotham Light" charset="0"/>
                <a:ea typeface="ＭＳ Ｐゴシック" charset="0"/>
                <a:cs typeface="Gotham Light" charset="0"/>
              </a:rPr>
              <a:t>wrappers, no post </a:t>
            </a:r>
            <a:r>
              <a:rPr lang="en-US" sz="2000" dirty="0">
                <a:latin typeface="Gotham Light" charset="0"/>
                <a:ea typeface="ＭＳ Ｐゴシック" charset="0"/>
                <a:cs typeface="Gotham Light" charset="0"/>
              </a:rPr>
              <a:t>build process to transform IL code </a:t>
            </a:r>
            <a:endParaRPr lang="en-US" sz="2000" dirty="0" smtClean="0">
              <a:latin typeface="Gotham Light" charset="0"/>
              <a:ea typeface="ＭＳ Ｐゴシック" charset="0"/>
              <a:cs typeface="Gotham Light" charset="0"/>
            </a:endParaRPr>
          </a:p>
          <a:p>
            <a:pPr lvl="1">
              <a:defRPr/>
            </a:pPr>
            <a:r>
              <a:rPr lang="en-US" sz="2000" dirty="0" smtClean="0">
                <a:latin typeface="Gotham Light" charset="0"/>
                <a:ea typeface="ＭＳ Ｐゴシック" charset="0"/>
                <a:cs typeface="Gotham Light" charset="0"/>
              </a:rPr>
              <a:t>Our base technology for GPU projects</a:t>
            </a:r>
            <a:endParaRPr lang="en-US" sz="2000" dirty="0">
              <a:latin typeface="Gotham Light" charset="0"/>
              <a:ea typeface="ＭＳ Ｐゴシック" charset="0"/>
              <a:cs typeface="Gotham Light" charset="0"/>
            </a:endParaRPr>
          </a:p>
          <a:p>
            <a:pPr marL="0" indent="0">
              <a:buNone/>
              <a:defRPr/>
            </a:pPr>
            <a:endParaRPr lang="en-US" sz="2400" dirty="0">
              <a:latin typeface="Gotham Light" charset="0"/>
              <a:ea typeface="MS PGothic" charset="0"/>
              <a:cs typeface="Gotham Light" charset="0"/>
            </a:endParaRPr>
          </a:p>
        </p:txBody>
      </p:sp>
      <p:grpSp>
        <p:nvGrpSpPr>
          <p:cNvPr id="6148" name="Gruppierung 4"/>
          <p:cNvGrpSpPr>
            <a:grpSpLocks/>
          </p:cNvGrpSpPr>
          <p:nvPr/>
        </p:nvGrpSpPr>
        <p:grpSpPr bwMode="auto">
          <a:xfrm>
            <a:off x="522613" y="4240041"/>
            <a:ext cx="3290130" cy="888731"/>
            <a:chOff x="505722" y="3698939"/>
            <a:chExt cx="2468854" cy="88779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906443" y="3756612"/>
              <a:ext cx="1667411"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Dynamic code </a:t>
              </a:r>
            </a:p>
            <a:p>
              <a:pPr algn="ctr" defTabSz="1088196" eaLnBrk="1" fontAlgn="base" hangingPunct="1">
                <a:spcBef>
                  <a:spcPct val="0"/>
                </a:spcBef>
                <a:spcAft>
                  <a:spcPct val="0"/>
                </a:spcAft>
              </a:pPr>
              <a:r>
                <a:rPr lang="en-US" sz="2400">
                  <a:solidFill>
                    <a:srgbClr val="AAAAAA"/>
                  </a:solidFill>
                  <a:latin typeface="Gotham Book" charset="0"/>
                </a:rPr>
                <a:t>generation</a:t>
              </a:r>
            </a:p>
          </p:txBody>
        </p:sp>
      </p:grpSp>
      <p:grpSp>
        <p:nvGrpSpPr>
          <p:cNvPr id="6149" name="Gruppierung 5"/>
          <p:cNvGrpSpPr>
            <a:grpSpLocks/>
          </p:cNvGrpSpPr>
          <p:nvPr/>
        </p:nvGrpSpPr>
        <p:grpSpPr bwMode="auto">
          <a:xfrm>
            <a:off x="4428454" y="4240041"/>
            <a:ext cx="3290130" cy="888731"/>
            <a:chOff x="4472652" y="3330933"/>
            <a:chExt cx="2468854" cy="88779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879989" y="3388606"/>
              <a:ext cx="1654179"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GPU algorithm</a:t>
              </a:r>
            </a:p>
            <a:p>
              <a:pPr algn="ctr" defTabSz="1088196" eaLnBrk="1" fontAlgn="base" hangingPunct="1">
                <a:spcBef>
                  <a:spcPct val="0"/>
                </a:spcBef>
                <a:spcAft>
                  <a:spcPct val="0"/>
                </a:spcAft>
              </a:pPr>
              <a:r>
                <a:rPr lang="en-US" sz="2400">
                  <a:solidFill>
                    <a:srgbClr val="AAAAAA"/>
                  </a:solidFill>
                  <a:latin typeface="Gotham Book" charset="0"/>
                </a:rPr>
                <a:t>scripting</a:t>
              </a:r>
            </a:p>
          </p:txBody>
        </p:sp>
      </p:grpSp>
      <p:grpSp>
        <p:nvGrpSpPr>
          <p:cNvPr id="6150" name="Gruppierung 3"/>
          <p:cNvGrpSpPr>
            <a:grpSpLocks/>
          </p:cNvGrpSpPr>
          <p:nvPr/>
        </p:nvGrpSpPr>
        <p:grpSpPr bwMode="auto">
          <a:xfrm>
            <a:off x="8334294" y="4240056"/>
            <a:ext cx="3290130" cy="885169"/>
            <a:chOff x="2238612" y="5000241"/>
            <a:chExt cx="2468854" cy="884231"/>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665196" y="5054355"/>
              <a:ext cx="1615688"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Industry grade</a:t>
              </a:r>
            </a:p>
            <a:p>
              <a:pPr algn="ctr" defTabSz="1088196" eaLnBrk="1" fontAlgn="base" hangingPunct="1">
                <a:spcBef>
                  <a:spcPct val="0"/>
                </a:spcBef>
                <a:spcAft>
                  <a:spcPct val="0"/>
                </a:spcAft>
              </a:pPr>
              <a:r>
                <a:rPr lang="en-US" sz="2400">
                  <a:solidFill>
                    <a:srgbClr val="AAAAAA"/>
                  </a:solidFill>
                  <a:latin typeface="Gotham Book" charset="0"/>
                </a:rPr>
                <a:t>performance</a:t>
              </a:r>
            </a:p>
          </p:txBody>
        </p:sp>
      </p:grpSp>
      <p:grpSp>
        <p:nvGrpSpPr>
          <p:cNvPr id="6151" name="Gruppierung 25"/>
          <p:cNvGrpSpPr>
            <a:grpSpLocks/>
          </p:cNvGrpSpPr>
          <p:nvPr/>
        </p:nvGrpSpPr>
        <p:grpSpPr bwMode="auto">
          <a:xfrm>
            <a:off x="492992" y="5459526"/>
            <a:ext cx="3290130" cy="888731"/>
            <a:chOff x="505722" y="3698939"/>
            <a:chExt cx="2468854" cy="88779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1008692" y="3756612"/>
              <a:ext cx="1462924"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Rapid</a:t>
              </a:r>
            </a:p>
            <a:p>
              <a:pPr algn="ctr" defTabSz="1088196" eaLnBrk="1" fontAlgn="base" hangingPunct="1">
                <a:spcBef>
                  <a:spcPct val="0"/>
                </a:spcBef>
                <a:spcAft>
                  <a:spcPct val="0"/>
                </a:spcAft>
              </a:pPr>
              <a:r>
                <a:rPr lang="en-US" sz="2400">
                  <a:solidFill>
                    <a:srgbClr val="AAAAAA"/>
                  </a:solidFill>
                  <a:latin typeface="Gotham Book" charset="0"/>
                </a:rPr>
                <a:t>development</a:t>
              </a:r>
            </a:p>
          </p:txBody>
        </p:sp>
      </p:grpSp>
      <p:grpSp>
        <p:nvGrpSpPr>
          <p:cNvPr id="6152" name="Gruppierung 28"/>
          <p:cNvGrpSpPr>
            <a:grpSpLocks/>
          </p:cNvGrpSpPr>
          <p:nvPr/>
        </p:nvGrpSpPr>
        <p:grpSpPr bwMode="auto">
          <a:xfrm>
            <a:off x="4398832" y="5459526"/>
            <a:ext cx="3290130" cy="888731"/>
            <a:chOff x="4472652" y="3330933"/>
            <a:chExt cx="2468854" cy="88779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809023" y="3388606"/>
              <a:ext cx="1796117"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Solid framework</a:t>
              </a:r>
            </a:p>
            <a:p>
              <a:pPr algn="ctr" defTabSz="1088196" eaLnBrk="1" fontAlgn="base" hangingPunct="1">
                <a:spcBef>
                  <a:spcPct val="0"/>
                </a:spcBef>
                <a:spcAft>
                  <a:spcPct val="0"/>
                </a:spcAft>
              </a:pPr>
              <a:r>
                <a:rPr lang="en-US" sz="2400">
                  <a:solidFill>
                    <a:srgbClr val="AAAAAA"/>
                  </a:solidFill>
                  <a:latin typeface="Gotham Book" charset="0"/>
                </a:rPr>
                <a:t>for reusability</a:t>
              </a:r>
            </a:p>
          </p:txBody>
        </p:sp>
      </p:grpSp>
      <p:grpSp>
        <p:nvGrpSpPr>
          <p:cNvPr id="6153" name="Gruppierung 31"/>
          <p:cNvGrpSpPr>
            <a:grpSpLocks/>
          </p:cNvGrpSpPr>
          <p:nvPr/>
        </p:nvGrpSpPr>
        <p:grpSpPr bwMode="auto">
          <a:xfrm>
            <a:off x="8304673" y="5459540"/>
            <a:ext cx="3290130" cy="885169"/>
            <a:chOff x="2238612" y="5000241"/>
            <a:chExt cx="2468854" cy="884231"/>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529876" y="5054355"/>
              <a:ext cx="1886333"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Advanced CUDA</a:t>
              </a:r>
              <a:br>
                <a:rPr lang="en-US" sz="2400">
                  <a:solidFill>
                    <a:srgbClr val="AAAAAA"/>
                  </a:solidFill>
                  <a:latin typeface="Gotham Book" charset="0"/>
                </a:rPr>
              </a:br>
              <a:r>
                <a:rPr lang="en-US" sz="24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77" y="1599039"/>
            <a:ext cx="4292007" cy="2309508"/>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sz="6700" dirty="0" smtClean="0"/>
              <a:t>Overview</a:t>
            </a:r>
            <a:endParaRPr sz="6700"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7"/>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F</a:t>
            </a:r>
            <a:r>
              <a:rPr lang="en-GB" sz="4800" dirty="0" smtClean="0">
                <a:solidFill>
                  <a:schemeClr val="accent4">
                    <a:lumMod val="50000"/>
                  </a:schemeClr>
                </a:solidFill>
                <a:latin typeface="Segoe Light" pitchFamily="34" charset="0"/>
              </a:rPr>
              <a:t># runs on </a:t>
            </a:r>
            <a:r>
              <a:rPr lang="en-GB" sz="4800" dirty="0">
                <a:solidFill>
                  <a:schemeClr val="accent4">
                    <a:lumMod val="50000"/>
                  </a:schemeClr>
                </a:solidFill>
                <a:latin typeface="Segoe Light" pitchFamily="34" charset="0"/>
              </a:rPr>
              <a:t>many platforms</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3" y="3838064"/>
            <a:ext cx="4179029" cy="61555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for Windows”</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Math and Statistics Packages</a:t>
            </a:r>
            <a:endParaRPr lang="en-GB" dirty="0"/>
          </a:p>
        </p:txBody>
      </p:sp>
      <p:sp>
        <p:nvSpPr>
          <p:cNvPr id="3" name="Title 1"/>
          <p:cNvSpPr txBox="1">
            <a:spLocks/>
          </p:cNvSpPr>
          <p:nvPr/>
        </p:nvSpPr>
        <p:spPr>
          <a:xfrm>
            <a:off x="837601" y="4552504"/>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200" dirty="0" smtClean="0"/>
              <a:t>See </a:t>
            </a:r>
            <a:r>
              <a:rPr lang="en-GB" sz="3200" dirty="0" smtClean="0">
                <a:hlinkClick r:id="rId2"/>
              </a:rPr>
              <a:t>http://</a:t>
            </a:r>
            <a:r>
              <a:rPr lang="en-GB" sz="3200" dirty="0" smtClean="0">
                <a:hlinkClick r:id="rId2"/>
              </a:rPr>
              <a:t>fsharp.org/math</a:t>
            </a:r>
            <a:r>
              <a:rPr lang="en-GB" sz="3200" dirty="0" smtClean="0"/>
              <a:t> </a:t>
            </a:r>
            <a:endParaRPr lang="en-GB" sz="3200" dirty="0" smtClean="0"/>
          </a:p>
          <a:p>
            <a:endParaRPr lang="en-GB" sz="3200" dirty="0" smtClean="0"/>
          </a:p>
          <a:p>
            <a:r>
              <a:rPr lang="en-GB" sz="3200" dirty="0" smtClean="0"/>
              <a:t>Math.NET, </a:t>
            </a:r>
            <a:r>
              <a:rPr lang="en-GB" sz="3200" dirty="0" err="1" smtClean="0"/>
              <a:t>ExtremeOptimization</a:t>
            </a:r>
            <a:r>
              <a:rPr lang="en-GB" sz="3200" dirty="0" smtClean="0"/>
              <a:t>, F# for </a:t>
            </a:r>
            <a:r>
              <a:rPr lang="en-GB" sz="3200" dirty="0" err="1" smtClean="0"/>
              <a:t>Numerics</a:t>
            </a:r>
            <a:r>
              <a:rPr lang="en-GB" sz="3200" dirty="0" smtClean="0"/>
              <a:t>, </a:t>
            </a:r>
            <a:r>
              <a:rPr lang="en-GB" sz="3200" dirty="0" err="1" smtClean="0"/>
              <a:t>FCore</a:t>
            </a:r>
            <a:r>
              <a:rPr lang="en-GB" sz="3200" dirty="0" smtClean="0"/>
              <a:t>, </a:t>
            </a:r>
            <a:r>
              <a:rPr lang="en-GB" sz="3200" dirty="0" err="1" smtClean="0"/>
              <a:t>NMath</a:t>
            </a:r>
            <a:r>
              <a:rPr lang="en-GB" sz="3200" dirty="0" smtClean="0"/>
              <a:t>, …</a:t>
            </a:r>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4154984"/>
          </a:xfrm>
        </p:spPr>
        <p:txBody>
          <a:bodyPr/>
          <a:lstStyle/>
          <a:p>
            <a:r>
              <a:rPr lang="en-GB" dirty="0" smtClean="0"/>
              <a:t>Math.NET </a:t>
            </a:r>
            <a:r>
              <a:rPr lang="en-GB" dirty="0" err="1" smtClean="0"/>
              <a:t>Numerics</a:t>
            </a:r>
            <a:r>
              <a:rPr lang="en-GB" dirty="0" smtClean="0"/>
              <a:t/>
            </a:r>
            <a:br>
              <a:rPr lang="en-GB" dirty="0" smtClean="0"/>
            </a:br>
            <a:r>
              <a:rPr lang="en-GB" dirty="0"/>
              <a:t/>
            </a:r>
            <a:br>
              <a:rPr lang="en-GB" dirty="0"/>
            </a:br>
            <a:r>
              <a:rPr lang="en-GB" sz="4000" dirty="0" smtClean="0"/>
              <a:t>Numerical, Linear Algebra </a:t>
            </a:r>
            <a:r>
              <a:rPr lang="en-GB" sz="4000" dirty="0"/>
              <a:t>b</a:t>
            </a:r>
            <a:r>
              <a:rPr lang="en-GB" sz="4000" dirty="0" smtClean="0"/>
              <a:t>ase library </a:t>
            </a:r>
            <a:br>
              <a:rPr lang="en-GB" sz="4000" dirty="0" smtClean="0"/>
            </a:br>
            <a:r>
              <a:rPr lang="en-GB" sz="4000" dirty="0" smtClean="0"/>
              <a:t>Intel MKL support (</a:t>
            </a:r>
            <a:r>
              <a:rPr lang="en-GB" sz="4000" dirty="0" smtClean="0"/>
              <a:t>optional)</a:t>
            </a:r>
            <a:br>
              <a:rPr lang="en-GB" sz="4000" dirty="0" smtClean="0"/>
            </a:br>
            <a:r>
              <a:rPr lang="en-GB" sz="4000" dirty="0" smtClean="0"/>
              <a:t>Classic C#/F</a:t>
            </a:r>
            <a:r>
              <a:rPr lang="en-GB" sz="4000" dirty="0" smtClean="0"/>
              <a:t># </a:t>
            </a:r>
            <a:r>
              <a:rPr lang="en-GB" sz="4000" dirty="0" smtClean="0"/>
              <a:t>project</a:t>
            </a:r>
            <a:r>
              <a:rPr lang="en-GB" sz="4000" dirty="0" smtClean="0"/>
              <a:t/>
            </a:r>
            <a:br>
              <a:rPr lang="en-GB" sz="4000" dirty="0" smtClean="0"/>
            </a:br>
            <a:r>
              <a:rPr lang="en-GB" sz="4000" dirty="0"/>
              <a:t/>
            </a:r>
            <a:br>
              <a:rPr lang="en-GB" sz="4000" dirty="0"/>
            </a:br>
            <a:r>
              <a:rPr lang="en-GB" sz="3200" dirty="0" smtClean="0">
                <a:hlinkClick r:id="rId2"/>
              </a:rPr>
              <a:t>Some latest news</a:t>
            </a:r>
            <a:endParaRPr lang="en-GB" sz="4000" dirty="0"/>
          </a:p>
        </p:txBody>
      </p:sp>
      <p:pic>
        <p:nvPicPr>
          <p:cNvPr id="2052"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572" y="335152"/>
            <a:ext cx="5829300" cy="1714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7861894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From </a:t>
            </a:r>
            <a:r>
              <a:rPr lang="en-GB" sz="5400" dirty="0" smtClean="0"/>
              <a:t>Broad, to Really, Really Broad</a:t>
            </a:r>
            <a:endParaRPr lang="en-GB" sz="5400" dirty="0"/>
          </a:p>
        </p:txBody>
      </p:sp>
    </p:spTree>
    <p:extLst>
      <p:ext uri="{BB962C8B-B14F-4D97-AF65-F5344CB8AC3E}">
        <p14:creationId xmlns:p14="http://schemas.microsoft.com/office/powerpoint/2010/main" val="56922144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664797"/>
          </a:xfrm>
        </p:spPr>
        <p:txBody>
          <a:bodyPr/>
          <a:lstStyle/>
          <a:p>
            <a:r>
              <a:rPr lang="en-GB" sz="4800" dirty="0">
                <a:latin typeface="Segoe UI (Headings)"/>
              </a:rPr>
              <a:t>Recap: 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75" y="1594248"/>
            <a:ext cx="8431619" cy="396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218552348"/>
              </p:ext>
            </p:extLst>
          </p:nvPr>
        </p:nvGraphicFramePr>
        <p:xfrm>
          <a:off x="2386995" y="1355794"/>
          <a:ext cx="7293961" cy="3226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55" y="1487606"/>
            <a:ext cx="8807355" cy="4954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37"/>
            <a:ext cx="737381" cy="323165"/>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46</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3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47</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09"/>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48</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13"/>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49</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67"/>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smtClean="0">
                <a:solidFill>
                  <a:schemeClr val="accent4">
                    <a:lumMod val="50000"/>
                  </a:schemeClr>
                </a:solidFill>
                <a:latin typeface="Segoe Light" pitchFamily="34" charset="0"/>
              </a:rPr>
              <a:t>“F</a:t>
            </a:r>
            <a:r>
              <a:rPr lang="en-GB" sz="4800" dirty="0">
                <a:solidFill>
                  <a:schemeClr val="accent4">
                    <a:lumMod val="50000"/>
                  </a:schemeClr>
                </a:solidFill>
                <a:latin typeface="Segoe Light" pitchFamily="34" charset="0"/>
              </a:rPr>
              <a:t># </a:t>
            </a:r>
            <a:r>
              <a:rPr lang="en-GB" sz="4800" dirty="0" smtClean="0">
                <a:solidFill>
                  <a:schemeClr val="accent4">
                    <a:lumMod val="50000"/>
                  </a:schemeClr>
                </a:solidFill>
                <a:latin typeface="Segoe Light" pitchFamily="34" charset="0"/>
              </a:rPr>
              <a:t>has </a:t>
            </a:r>
            <a:r>
              <a:rPr lang="en-GB" sz="4800" dirty="0">
                <a:solidFill>
                  <a:schemeClr val="accent4">
                    <a:lumMod val="50000"/>
                  </a:schemeClr>
                </a:solidFill>
                <a:latin typeface="Segoe Light" pitchFamily="34" charset="0"/>
              </a:rPr>
              <a:t>many </a:t>
            </a:r>
            <a:r>
              <a:rPr lang="en-GB" sz="4800" dirty="0" smtClean="0">
                <a:solidFill>
                  <a:schemeClr val="accent4">
                    <a:lumMod val="50000"/>
                  </a:schemeClr>
                </a:solidFill>
                <a:latin typeface="Segoe Light" pitchFamily="34" charset="0"/>
              </a:rPr>
              <a:t>contributors”</a:t>
            </a:r>
            <a:endParaRPr lang="en-GB" sz="48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49" y="3838064"/>
            <a:ext cx="2302874"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“Microsoft </a:t>
            </a:r>
          </a:p>
          <a:p>
            <a:pPr algn="ctr"/>
            <a:r>
              <a:rPr lang="en-GB" sz="4000" dirty="0" smtClean="0">
                <a:gradFill>
                  <a:gsLst>
                    <a:gs pos="0">
                      <a:schemeClr val="tx1"/>
                    </a:gs>
                    <a:gs pos="86000">
                      <a:schemeClr val="tx1"/>
                    </a:gs>
                  </a:gsLst>
                  <a:lin ang="5400000" scaled="0"/>
                </a:gradFill>
                <a:latin typeface="Segoe Light" pitchFamily="34" charset="0"/>
              </a:rPr>
              <a:t>makes F#”</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50</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4"/>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51</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46" y="1425473"/>
            <a:ext cx="11013357" cy="45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52</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45"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53</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798"/>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54</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43"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55</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4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56</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46" y="1428328"/>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57</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33"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20/09/2013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58</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54" y="2084696"/>
            <a:ext cx="11664689" cy="126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52" y="3330180"/>
            <a:ext cx="11664689" cy="645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07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Summary</a:t>
            </a:r>
            <a:endParaRPr lang="en-GB" dirty="0"/>
          </a:p>
        </p:txBody>
      </p:sp>
      <p:graphicFrame>
        <p:nvGraphicFramePr>
          <p:cNvPr id="4" name="Diagram 3"/>
          <p:cNvGraphicFramePr/>
          <p:nvPr>
            <p:extLst>
              <p:ext uri="{D42A27DB-BD31-4B8C-83A1-F6EECF244321}">
                <p14:modId xmlns:p14="http://schemas.microsoft.com/office/powerpoint/2010/main" val="4098964061"/>
              </p:ext>
            </p:extLst>
          </p:nvPr>
        </p:nvGraphicFramePr>
        <p:xfrm>
          <a:off x="1119115" y="1473959"/>
          <a:ext cx="10138057" cy="433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4298" y="199620"/>
            <a:ext cx="1600104" cy="1108318"/>
          </a:xfrm>
          <a:prstGeom prst="rect">
            <a:avLst/>
          </a:prstGeom>
        </p:spPr>
      </p:pic>
      <p:sp>
        <p:nvSpPr>
          <p:cNvPr id="7" name="TextBox 6"/>
          <p:cNvSpPr txBox="1"/>
          <p:nvPr/>
        </p:nvSpPr>
        <p:spPr>
          <a:xfrm>
            <a:off x="8755242" y="6119478"/>
            <a:ext cx="2938112" cy="492443"/>
          </a:xfrm>
          <a:prstGeom prst="rect">
            <a:avLst/>
          </a:prstGeom>
          <a:noFill/>
        </p:spPr>
        <p:txBody>
          <a:bodyPr wrap="none" lIns="0" tIns="0" rIns="0" bIns="0" rtlCol="0">
            <a:spAutoFit/>
          </a:bodyPr>
          <a:lstStyle/>
          <a:p>
            <a:r>
              <a:rPr lang="en-GB" sz="3200" dirty="0" smtClean="0">
                <a:gradFill>
                  <a:gsLst>
                    <a:gs pos="0">
                      <a:schemeClr val="tx1"/>
                    </a:gs>
                    <a:gs pos="86000">
                      <a:schemeClr val="tx1"/>
                    </a:gs>
                  </a:gsLst>
                  <a:lin ang="5400000" scaled="0"/>
                </a:gradFill>
                <a:latin typeface="Segoe Light" pitchFamily="34" charset="0"/>
                <a:hlinkClick r:id="rId8"/>
              </a:rPr>
              <a:t>http://fsharp.org</a:t>
            </a:r>
            <a:r>
              <a:rPr lang="en-GB" sz="3200" dirty="0" smtClean="0">
                <a:gradFill>
                  <a:gsLst>
                    <a:gs pos="0">
                      <a:schemeClr val="tx1"/>
                    </a:gs>
                    <a:gs pos="86000">
                      <a:schemeClr val="tx1"/>
                    </a:gs>
                  </a:gsLst>
                  <a:lin ang="5400000" scaled="0"/>
                </a:gradFill>
                <a:latin typeface="Segoe Light" pitchFamily="34" charset="0"/>
              </a:rPr>
              <a:t> </a:t>
            </a:r>
            <a:endParaRPr lang="en-GB" sz="3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13462930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000" dirty="0" smtClean="0">
                <a:solidFill>
                  <a:schemeClr val="accent4">
                    <a:lumMod val="50000"/>
                  </a:schemeClr>
                </a:solidFill>
                <a:latin typeface="Segoe Light" pitchFamily="34" charset="0"/>
              </a:rPr>
              <a:t>“F</a:t>
            </a:r>
            <a:r>
              <a:rPr lang="en-GB" sz="4000" dirty="0">
                <a:solidFill>
                  <a:schemeClr val="accent4">
                    <a:lumMod val="50000"/>
                  </a:schemeClr>
                </a:solidFill>
                <a:latin typeface="Segoe Light" pitchFamily="34" charset="0"/>
              </a:rPr>
              <a:t># </a:t>
            </a:r>
            <a:r>
              <a:rPr lang="en-GB" sz="4000" dirty="0" smtClean="0">
                <a:solidFill>
                  <a:schemeClr val="accent4">
                    <a:lumMod val="50000"/>
                  </a:schemeClr>
                </a:solidFill>
                <a:latin typeface="Segoe Light" pitchFamily="34" charset="0"/>
              </a:rPr>
              <a:t>is</a:t>
            </a:r>
            <a:endParaRPr lang="en-GB" sz="4000" dirty="0">
              <a:solidFill>
                <a:schemeClr val="accent4">
                  <a:lumMod val="50000"/>
                </a:schemeClr>
              </a:solidFill>
              <a:latin typeface="Segoe Light" pitchFamily="34" charset="0"/>
            </a:endParaRPr>
          </a:p>
          <a:p>
            <a:pPr algn="ctr" defTabSz="913996" fontAlgn="base">
              <a:spcBef>
                <a:spcPct val="0"/>
              </a:spcBef>
              <a:spcAft>
                <a:spcPct val="0"/>
              </a:spcAft>
            </a:pPr>
            <a:r>
              <a:rPr lang="en-GB" sz="4000" dirty="0">
                <a:solidFill>
                  <a:schemeClr val="accent4">
                    <a:lumMod val="50000"/>
                  </a:schemeClr>
                </a:solidFill>
                <a:latin typeface="Segoe Light" pitchFamily="34" charset="0"/>
              </a:rPr>
              <a:t>one language </a:t>
            </a:r>
            <a:r>
              <a:rPr lang="en-GB" sz="4000" dirty="0" smtClean="0">
                <a:solidFill>
                  <a:schemeClr val="accent4">
                    <a:lumMod val="50000"/>
                  </a:schemeClr>
                </a:solidFill>
                <a:latin typeface="Segoe Light" pitchFamily="34" charset="0"/>
              </a:rPr>
              <a:t>with </a:t>
            </a:r>
            <a:r>
              <a:rPr lang="en-GB" sz="4000" dirty="0">
                <a:solidFill>
                  <a:schemeClr val="accent4">
                    <a:lumMod val="50000"/>
                  </a:schemeClr>
                </a:solidFill>
                <a:latin typeface="Segoe Light" pitchFamily="34" charset="0"/>
              </a:rPr>
              <a:t>many </a:t>
            </a:r>
            <a:r>
              <a:rPr lang="en-GB" sz="4000" dirty="0" smtClean="0">
                <a:solidFill>
                  <a:schemeClr val="accent4">
                    <a:lumMod val="50000"/>
                  </a:schemeClr>
                </a:solidFill>
                <a:latin typeface="Segoe Light" pitchFamily="34" charset="0"/>
              </a:rPr>
              <a:t>tools”</a:t>
            </a:r>
            <a:endParaRPr lang="en-GB" sz="40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953063" y="3989865"/>
            <a:ext cx="2872453"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part of </a:t>
            </a:r>
          </a:p>
          <a:p>
            <a:pPr algn="ctr"/>
            <a:r>
              <a:rPr lang="en-GB" sz="4000" dirty="0" smtClean="0">
                <a:gradFill>
                  <a:gsLst>
                    <a:gs pos="0">
                      <a:schemeClr val="tx1"/>
                    </a:gs>
                    <a:gs pos="86000">
                      <a:schemeClr val="tx1"/>
                    </a:gs>
                  </a:gsLst>
                  <a:lin ang="5400000" scaled="0"/>
                </a:gradFill>
                <a:latin typeface="Segoe Light" pitchFamily="34" charset="0"/>
              </a:rPr>
              <a:t>Visual Studio”</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996"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349045" y="3785851"/>
            <a:ext cx="4080477" cy="166199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One perspective</a:t>
            </a:r>
            <a:endParaRPr lang="en-GB" sz="4000" dirty="0">
              <a:gradFill>
                <a:gsLst>
                  <a:gs pos="0">
                    <a:schemeClr val="tx1"/>
                  </a:gs>
                  <a:gs pos="86000">
                    <a:schemeClr val="tx1"/>
                  </a:gs>
                </a:gsLst>
                <a:lin ang="5400000" scaled="0"/>
              </a:gradFill>
              <a:latin typeface="Segoe Light" pitchFamily="34" charset="0"/>
            </a:endParaRPr>
          </a:p>
          <a:p>
            <a:pPr algn="ctr"/>
            <a:r>
              <a:rPr lang="en-GB" sz="4000" dirty="0">
                <a:gradFill>
                  <a:gsLst>
                    <a:gs pos="0">
                      <a:schemeClr val="tx1"/>
                    </a:gs>
                    <a:gs pos="86000">
                      <a:schemeClr val="tx1"/>
                    </a:gs>
                  </a:gsLst>
                  <a:lin ang="5400000" scaled="0"/>
                </a:gradFill>
                <a:latin typeface="Segoe Light" pitchFamily="34" charset="0"/>
              </a:rPr>
              <a:t>(Microsoft’s</a:t>
            </a:r>
            <a:r>
              <a:rPr lang="en-GB" sz="4000" dirty="0" smtClean="0">
                <a:gradFill>
                  <a:gsLst>
                    <a:gs pos="0">
                      <a:schemeClr val="tx1"/>
                    </a:gs>
                    <a:gs pos="86000">
                      <a:schemeClr val="tx1"/>
                    </a:gs>
                  </a:gsLst>
                  <a:lin ang="5400000" scaled="0"/>
                </a:gradFill>
                <a:latin typeface="Segoe Light" pitchFamily="34" charset="0"/>
              </a:rPr>
              <a:t>)</a:t>
            </a:r>
          </a:p>
          <a:p>
            <a:pPr algn="ctr"/>
            <a:r>
              <a:rPr lang="en-GB" sz="2800" dirty="0" smtClean="0">
                <a:gradFill>
                  <a:gsLst>
                    <a:gs pos="0">
                      <a:schemeClr val="tx1"/>
                    </a:gs>
                    <a:gs pos="86000">
                      <a:schemeClr val="tx1"/>
                    </a:gs>
                  </a:gsLst>
                  <a:lin ang="5400000" scaled="0"/>
                </a:gradFill>
                <a:latin typeface="Segoe Light" pitchFamily="34" charset="0"/>
              </a:rPr>
              <a:t>http://msdn.microsoft.com </a:t>
            </a:r>
            <a:endParaRPr lang="en-GB" sz="28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ynaija.com/wp-content/uploads/2013/03/20130314-VATICAN-slide-GR0Z-articleLarge-v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788" y="15285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GB" dirty="0" smtClean="0"/>
              <a:t>Old think…</a:t>
            </a:r>
            <a:endParaRPr lang="en-GB" dirty="0"/>
          </a:p>
        </p:txBody>
      </p:sp>
    </p:spTree>
    <p:extLst>
      <p:ext uri="{BB962C8B-B14F-4D97-AF65-F5344CB8AC3E}">
        <p14:creationId xmlns:p14="http://schemas.microsoft.com/office/powerpoint/2010/main" val="11400828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630753" y="192904"/>
            <a:ext cx="1188389" cy="5563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4" y="2038944"/>
            <a:ext cx="1059043"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47284" y="1470895"/>
            <a:ext cx="755329" cy="9311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33" y="793846"/>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79"/>
            <a:ext cx="1476366"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65" y="885765"/>
            <a:ext cx="1642437"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05861" y="72179"/>
            <a:ext cx="188102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28" y="4353497"/>
            <a:ext cx="105317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7"/>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5"/>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39" y="5060617"/>
            <a:ext cx="23812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799"/>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4" y="6330984"/>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2" y="4786150"/>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3" y="5238465"/>
            <a:ext cx="294785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8" y="3928309"/>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36"/>
            <a:ext cx="864536" cy="6498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4"/>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57"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1"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1" y="1476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1" y="300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50"/>
            <a:ext cx="1792978" cy="688380"/>
          </a:xfrm>
          <a:prstGeom prst="rect">
            <a:avLst/>
          </a:prstGeom>
        </p:spPr>
      </p:pic>
      <p:sp>
        <p:nvSpPr>
          <p:cNvPr id="83" name="TextBox 82"/>
          <p:cNvSpPr txBox="1"/>
          <p:nvPr/>
        </p:nvSpPr>
        <p:spPr>
          <a:xfrm>
            <a:off x="3751245" y="5868097"/>
            <a:ext cx="1715213" cy="323165"/>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87"/>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3" y="3497756"/>
            <a:ext cx="94897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5999"/>
            <a:ext cx="720688" cy="857962"/>
          </a:xfrm>
          <a:prstGeom prst="rect">
            <a:avLst/>
          </a:prstGeom>
        </p:spPr>
      </p:pic>
      <p:cxnSp>
        <p:nvCxnSpPr>
          <p:cNvPr id="94" name="Straight Arrow Connector 93"/>
          <p:cNvCxnSpPr/>
          <p:nvPr/>
        </p:nvCxnSpPr>
        <p:spPr>
          <a:xfrm flipH="1" flipV="1">
            <a:off x="7942997"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18183" y="1676684"/>
            <a:ext cx="1839670"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498"/>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2"/>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907676" y="3328480"/>
            <a:ext cx="173925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5" y="3422304"/>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694" y="514511"/>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28"/>
            <a:ext cx="144892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3"/>
            <a:ext cx="1120743" cy="3496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6" y="4075421"/>
            <a:ext cx="1521460" cy="10288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89770" y="2573329"/>
            <a:ext cx="1408462"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4"/>
            <a:ext cx="1003419" cy="475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01056" y="184820"/>
            <a:ext cx="177934" cy="323165"/>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47897"/>
          </a:xfrm>
        </p:spPr>
        <p:txBody>
          <a:bodyPr/>
          <a:lstStyle/>
          <a:p>
            <a:r>
              <a:rPr lang="en-GB" dirty="0" smtClean="0"/>
              <a:t>New think…</a:t>
            </a:r>
            <a:endParaRPr lang="en-GB" dirty="0"/>
          </a:p>
        </p:txBody>
      </p:sp>
      <p:pic>
        <p:nvPicPr>
          <p:cNvPr id="1026" name="Picture 2" descr="Math.NET Numerics">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1658" y="6095050"/>
            <a:ext cx="698221" cy="69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16713</TotalTime>
  <Words>640</Words>
  <Application>Microsoft Office PowerPoint</Application>
  <PresentationFormat>Custom</PresentationFormat>
  <Paragraphs>198</Paragraphs>
  <Slides>59</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59</vt:i4>
      </vt:variant>
    </vt:vector>
  </HeadingPairs>
  <TitlesOfParts>
    <vt:vector size="73" baseType="lpstr">
      <vt:lpstr>Arial</vt:lpstr>
      <vt:lpstr>Interstate-Light</vt:lpstr>
      <vt:lpstr>Wingdings</vt:lpstr>
      <vt:lpstr>Consolas</vt:lpstr>
      <vt:lpstr>Segoe Light</vt:lpstr>
      <vt:lpstr>Gotham Book</vt:lpstr>
      <vt:lpstr>Segoe UI (Headings)</vt:lpstr>
      <vt:lpstr>Segoe UI Light</vt:lpstr>
      <vt:lpstr>Gotham Light</vt:lpstr>
      <vt:lpstr>ＭＳ Ｐゴシック</vt:lpstr>
      <vt:lpstr>Segoe UI</vt:lpstr>
      <vt:lpstr>FSharp-teched-europe-2010-v2</vt:lpstr>
      <vt:lpstr>White with Consolas font for code slides</vt:lpstr>
      <vt:lpstr>Metro Template-Template Blue</vt:lpstr>
      <vt:lpstr>F# in the Open Source World</vt:lpstr>
      <vt:lpstr>Nb. This talk has some slides provided by others, as noted</vt:lpstr>
      <vt:lpstr>Agenda</vt:lpstr>
      <vt:lpstr>Overview</vt:lpstr>
      <vt:lpstr>Overview</vt:lpstr>
      <vt:lpstr>Overview</vt:lpstr>
      <vt:lpstr>Overview</vt:lpstr>
      <vt:lpstr>Old think…</vt:lpstr>
      <vt:lpstr>New think…</vt:lpstr>
      <vt:lpstr>http://fsharp.org </vt:lpstr>
      <vt:lpstr>Why do Microsoft contribute to F#?</vt:lpstr>
      <vt:lpstr>functional-first  =  simple code to solve complex problems  =  improved time-to-market for code-heavy programming</vt:lpstr>
      <vt:lpstr>But let’s look more broadly…</vt:lpstr>
      <vt:lpstr>Tour: Core Components</vt:lpstr>
      <vt:lpstr>F# Compiler “Open Edition”  http://github.com/fsharp/fsharp   </vt:lpstr>
      <vt:lpstr>Tour: Libraries and Packages</vt:lpstr>
      <vt:lpstr>nuget.org </vt:lpstr>
      <vt:lpstr>16,000 unique packages 98,000,000 package downloads  Windows, Mac, Linux .NET-oriented, many x-platform and open source Nearly all can be used with F# Contribute your own</vt:lpstr>
      <vt:lpstr>www.nuget.org</vt:lpstr>
      <vt:lpstr>PowerPoint Presentation</vt:lpstr>
      <vt:lpstr>FSharp.Data FSharp.Charting FSharpx ExtLib</vt:lpstr>
      <vt:lpstr>Latest news: Data Frames for F#  BlueMountain Capital, contributing to F# open source work  </vt:lpstr>
      <vt:lpstr>Tour: IDEs</vt:lpstr>
      <vt:lpstr>F# in Emacs  https://github.com/fsharp/fsharpbinding/ </vt:lpstr>
      <vt:lpstr>Fantomas https://github.com/dungpa/fantomas/   Ctrl-K Ctrl-F Code Formatting for F#</vt:lpstr>
      <vt:lpstr>FSharpBinding  F# AddIn for MonoDevelop and Xamarin Studio  https://github.com/fsharp/fsharpbinding/   Will ship by default in MD 4.0 and XS</vt:lpstr>
      <vt:lpstr>New: Tsunami Scripting Tools  http://tsunami.io  demo videos  Can also be embedded in enterprise applications,  they can help enable this (contact them)</vt:lpstr>
      <vt:lpstr>Upcoming:CloudSharper</vt:lpstr>
      <vt:lpstr>Tour: Web and Service Programming</vt:lpstr>
      <vt:lpstr>PowerPoint Presentation</vt:lpstr>
      <vt:lpstr>Demo: FunScript</vt:lpstr>
      <vt:lpstr>www.servicestack.net</vt:lpstr>
      <vt:lpstr>Tour: Cloud Programming</vt:lpstr>
      <vt:lpstr>Amazon Web Services .NET SDKs   http://aws.amazon.com/tools   https://github.com/aws (Apache 2.0)</vt:lpstr>
      <vt:lpstr>Azure .NET SDKs  http://www.windowsazure.com   https://github.com/WindowsAzure/  (Apache 2.0)</vt:lpstr>
      <vt:lpstr>http://m-brace.net </vt:lpstr>
      <vt:lpstr>Tour: Building, Mocking, Testing, …</vt:lpstr>
      <vt:lpstr>Tour: GPGPU Programming</vt:lpstr>
      <vt:lpstr>Alea.cuBase</vt:lpstr>
      <vt:lpstr>Tour: Math and Statistics Packages</vt:lpstr>
      <vt:lpstr>Math.NET Numerics  Numerical, Linear Algebra base library  Intel MKL support (optional) Classic C#/F# project  Some latest news</vt:lpstr>
      <vt:lpstr>From Broad, to Really, Really Broad</vt:lpstr>
      <vt:lpstr>Recap: The Information Revolution</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R</vt:lpstr>
      <vt:lpstr>TypeScript</vt:lpstr>
      <vt:lpstr>Matlab</vt:lpstr>
      <vt:lpstr>Summary</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341</cp:revision>
  <cp:lastPrinted>2010-05-11T05:02:34Z</cp:lastPrinted>
  <dcterms:created xsi:type="dcterms:W3CDTF">2010-11-09T11:20:14Z</dcterms:created>
  <dcterms:modified xsi:type="dcterms:W3CDTF">2013-09-20T16:32:52Z</dcterms:modified>
  <cp:category>TechEd Europe 2010</cp:category>
</cp:coreProperties>
</file>